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78" r:id="rId6"/>
    <p:sldMasterId id="2147483684" r:id="rId7"/>
  </p:sldMasterIdLst>
  <p:notesMasterIdLst>
    <p:notesMasterId r:id="rId30"/>
  </p:notesMasterIdLst>
  <p:sldIdLst>
    <p:sldId id="2672" r:id="rId8"/>
    <p:sldId id="2548" r:id="rId9"/>
    <p:sldId id="2650" r:id="rId10"/>
    <p:sldId id="2654" r:id="rId11"/>
    <p:sldId id="265" r:id="rId12"/>
    <p:sldId id="266" r:id="rId13"/>
    <p:sldId id="2669" r:id="rId14"/>
    <p:sldId id="2673" r:id="rId15"/>
    <p:sldId id="2645" r:id="rId16"/>
    <p:sldId id="2678" r:id="rId17"/>
    <p:sldId id="2679" r:id="rId18"/>
    <p:sldId id="2658" r:id="rId19"/>
    <p:sldId id="2675" r:id="rId20"/>
    <p:sldId id="2674" r:id="rId21"/>
    <p:sldId id="2676" r:id="rId22"/>
    <p:sldId id="2665" r:id="rId23"/>
    <p:sldId id="2660" r:id="rId24"/>
    <p:sldId id="2661" r:id="rId25"/>
    <p:sldId id="2663" r:id="rId26"/>
    <p:sldId id="260" r:id="rId27"/>
    <p:sldId id="714" r:id="rId28"/>
    <p:sldId id="260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8"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Joel Maron" initials="DJM" lastIdx="4" clrIdx="0">
    <p:extLst>
      <p:ext uri="{19B8F6BF-5375-455C-9EA6-DF929625EA0E}">
        <p15:presenceInfo xmlns:p15="http://schemas.microsoft.com/office/powerpoint/2012/main" userId="S-1-5-21-2000478354-1844237615-1801674531-4286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F32"/>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5"/>
    <p:restoredTop sz="94915"/>
  </p:normalViewPr>
  <p:slideViewPr>
    <p:cSldViewPr snapToGrid="0">
      <p:cViewPr varScale="1">
        <p:scale>
          <a:sx n="44" d="100"/>
          <a:sy n="44" d="100"/>
        </p:scale>
        <p:origin x="1014" y="42"/>
      </p:cViewPr>
      <p:guideLst>
        <p:guide orient="horz" pos="1368"/>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D2526-A80F-C04B-9CF0-D2AE85FF4E64}" type="datetimeFigureOut">
              <a:rPr lang="en-US" smtClean="0"/>
              <a:t>11/16/2019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05B24-E200-1344-A256-C4BA2AFA5AC9}" type="slidenum">
              <a:rPr lang="en-US" smtClean="0"/>
              <a:t>‹#›</a:t>
            </a:fld>
            <a:endParaRPr lang="en-US"/>
          </a:p>
        </p:txBody>
      </p:sp>
    </p:spTree>
    <p:extLst>
      <p:ext uri="{BB962C8B-B14F-4D97-AF65-F5344CB8AC3E}">
        <p14:creationId xmlns:p14="http://schemas.microsoft.com/office/powerpoint/2010/main" val="3971980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707643E2-4CB5-8548-89B5-9BAE204A475E}"/>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spcBef>
                <a:spcPct val="30000"/>
              </a:spcBef>
              <a:defRPr sz="1200">
                <a:solidFill>
                  <a:schemeClr val="tx1"/>
                </a:solidFill>
                <a:latin typeface="Calibri" charset="0"/>
                <a:ea typeface="ＭＳ Ｐゴシック" charset="-128"/>
              </a:defRPr>
            </a:lvl1pPr>
            <a:lvl2pPr marL="742950" indent="-285750" eaLnBrk="0" hangingPunct="0">
              <a:spcBef>
                <a:spcPct val="30000"/>
              </a:spcBef>
              <a:defRPr sz="1200">
                <a:solidFill>
                  <a:schemeClr val="tx1"/>
                </a:solidFill>
                <a:latin typeface="Calibri" charset="0"/>
                <a:ea typeface="ＭＳ Ｐゴシック" charset="-128"/>
              </a:defRPr>
            </a:lvl2pPr>
            <a:lvl3pPr marL="1143000" indent="-228600" eaLnBrk="0" hangingPunct="0">
              <a:spcBef>
                <a:spcPct val="30000"/>
              </a:spcBef>
              <a:defRPr sz="1200">
                <a:solidFill>
                  <a:schemeClr val="tx1"/>
                </a:solidFill>
                <a:latin typeface="Calibri" charset="0"/>
                <a:ea typeface="ＭＳ Ｐゴシック" charset="-128"/>
              </a:defRPr>
            </a:lvl3pPr>
            <a:lvl4pPr marL="1600200" indent="-228600" eaLnBrk="0" hangingPunct="0">
              <a:spcBef>
                <a:spcPct val="30000"/>
              </a:spcBef>
              <a:defRPr sz="1200">
                <a:solidFill>
                  <a:schemeClr val="tx1"/>
                </a:solidFill>
                <a:latin typeface="Calibri" charset="0"/>
                <a:ea typeface="ＭＳ Ｐゴシック" charset="-128"/>
              </a:defRPr>
            </a:lvl4pPr>
            <a:lvl5pPr marL="2057400" indent="-228600" eaLnBrk="0" hangingPunct="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D2792572-3261-E240-B661-E02C1438E147}" type="slidenum">
              <a:rPr kumimoji="0" lang="en-US" altLang="en-US" sz="1200" b="0" i="0" u="none" strike="noStrike" kern="1200" cap="none" spc="0" normalizeH="0" baseline="0" noProof="0" smtClean="0">
                <a:ln>
                  <a:noFill/>
                </a:ln>
                <a:solidFill>
                  <a:srgbClr val="000000"/>
                </a:solidFill>
                <a:effectLst/>
                <a:uLnTx/>
                <a:uFillTx/>
                <a:latin typeface="Calibri" charset="0"/>
                <a:ea typeface="ヒラギノ角ゴ Pro W3"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Calibri" charset="0"/>
              <a:ea typeface="ヒラギノ角ゴ Pro W3" charset="-128"/>
              <a:cs typeface="+mn-cs"/>
            </a:endParaRPr>
          </a:p>
        </p:txBody>
      </p:sp>
      <p:sp>
        <p:nvSpPr>
          <p:cNvPr id="32770" name="Rectangle 2">
            <a:extLst>
              <a:ext uri="{FF2B5EF4-FFF2-40B4-BE49-F238E27FC236}">
                <a16:creationId xmlns:a16="http://schemas.microsoft.com/office/drawing/2014/main" id="{CFB13534-F6BC-E843-B2EA-10482F9A27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TextBox 3">
            <a:extLst>
              <a:ext uri="{FF2B5EF4-FFF2-40B4-BE49-F238E27FC236}">
                <a16:creationId xmlns:a16="http://schemas.microsoft.com/office/drawing/2014/main" id="{B6A9B17C-C037-884C-A9B9-86F4F595D6B3}"/>
              </a:ext>
            </a:extLst>
          </p:cNvPr>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numCol="1" anchor="t" anchorCtr="0" compatLnSpc="1">
            <a:prstTxWarp prst="textNoShape">
              <a:avLst/>
            </a:prstTxWarp>
            <a:spAutoFit/>
          </a:bodyPr>
          <a:lstStyle>
            <a:lvl1pPr>
              <a:defRPr sz="1200">
                <a:solidFill>
                  <a:schemeClr val="tx1"/>
                </a:solidFill>
                <a:latin typeface="Arial" charset="0"/>
                <a:ea typeface="ＭＳ Ｐゴシック" charset="0"/>
                <a:cs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algn="ctr" eaLnBrk="1" hangingPunct="1">
              <a:defRPr/>
            </a:pPr>
            <a:r>
              <a:rPr lang="en-US" sz="1800" dirty="0">
                <a:solidFill>
                  <a:srgbClr val="FF0000"/>
                </a:solidFill>
              </a:rPr>
              <a:t>Based on DM SCT presentation</a:t>
            </a:r>
          </a:p>
        </p:txBody>
      </p:sp>
    </p:spTree>
    <p:extLst>
      <p:ext uri="{BB962C8B-B14F-4D97-AF65-F5344CB8AC3E}">
        <p14:creationId xmlns:p14="http://schemas.microsoft.com/office/powerpoint/2010/main" val="374661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Shift from ORs to actual scores</a:t>
            </a:r>
          </a:p>
        </p:txBody>
      </p:sp>
      <p:sp>
        <p:nvSpPr>
          <p:cNvPr id="4" name="Slide Number Placeholder 3"/>
          <p:cNvSpPr>
            <a:spLocks noGrp="1"/>
          </p:cNvSpPr>
          <p:nvPr>
            <p:ph type="sldNum" sz="quarter" idx="5"/>
          </p:nvPr>
        </p:nvSpPr>
        <p:spPr/>
        <p:txBody>
          <a:bodyPr/>
          <a:lstStyle/>
          <a:p>
            <a:fld id="{4AB05B24-E200-1344-A256-C4BA2AFA5AC9}" type="slidenum">
              <a:rPr lang="en-US" smtClean="0"/>
              <a:t>12</a:t>
            </a:fld>
            <a:endParaRPr lang="en-US"/>
          </a:p>
        </p:txBody>
      </p:sp>
    </p:spTree>
    <p:extLst>
      <p:ext uri="{BB962C8B-B14F-4D97-AF65-F5344CB8AC3E}">
        <p14:creationId xmlns:p14="http://schemas.microsoft.com/office/powerpoint/2010/main" val="2604640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 Id="rId5" Type="http://schemas.openxmlformats.org/officeDocument/2006/relationships/image" Target="../media/image1.jpeg"/><Relationship Id="rId4"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E7B6-9389-5B43-B263-93DA408A0E2D}"/>
              </a:ext>
            </a:extLst>
          </p:cNvPr>
          <p:cNvSpPr>
            <a:spLocks noGrp="1"/>
          </p:cNvSpPr>
          <p:nvPr>
            <p:ph type="ctrTitle"/>
          </p:nvPr>
        </p:nvSpPr>
        <p:spPr>
          <a:xfrm>
            <a:off x="1594340" y="3264877"/>
            <a:ext cx="9088314" cy="923191"/>
          </a:xfrm>
        </p:spPr>
        <p:txBody>
          <a:bodyPr anchor="b">
            <a:normAutofit/>
          </a:bodyPr>
          <a:lstStyle>
            <a:lvl1pPr algn="ctr">
              <a:defRPr sz="5000" b="1"/>
            </a:lvl1pPr>
          </a:lstStyle>
          <a:p>
            <a:r>
              <a:rPr lang="en-US" dirty="0"/>
              <a:t>Click to edit Master title style</a:t>
            </a:r>
          </a:p>
        </p:txBody>
      </p:sp>
      <p:sp>
        <p:nvSpPr>
          <p:cNvPr id="3" name="Subtitle 2">
            <a:extLst>
              <a:ext uri="{FF2B5EF4-FFF2-40B4-BE49-F238E27FC236}">
                <a16:creationId xmlns:a16="http://schemas.microsoft.com/office/drawing/2014/main" id="{B03D988C-B80F-FF42-A057-1EE42D854137}"/>
              </a:ext>
            </a:extLst>
          </p:cNvPr>
          <p:cNvSpPr>
            <a:spLocks noGrp="1"/>
          </p:cNvSpPr>
          <p:nvPr>
            <p:ph type="subTitle" idx="1"/>
          </p:nvPr>
        </p:nvSpPr>
        <p:spPr>
          <a:xfrm>
            <a:off x="3176955" y="4405069"/>
            <a:ext cx="5923084" cy="530347"/>
          </a:xfrm>
        </p:spPr>
        <p:txBody>
          <a:bodyPr>
            <a:no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a:extLst>
              <a:ext uri="{FF2B5EF4-FFF2-40B4-BE49-F238E27FC236}">
                <a16:creationId xmlns:a16="http://schemas.microsoft.com/office/drawing/2014/main" id="{1C5CE891-559A-6640-9D16-90D88B9DCFEE}"/>
              </a:ext>
            </a:extLst>
          </p:cNvPr>
          <p:cNvPicPr>
            <a:picLocks noChangeAspect="1"/>
          </p:cNvPicPr>
          <p:nvPr userDrawn="1"/>
        </p:nvPicPr>
        <p:blipFill rotWithShape="1">
          <a:blip r:embed="rId2"/>
          <a:srcRect t="95443" b="3164"/>
          <a:stretch/>
        </p:blipFill>
        <p:spPr>
          <a:xfrm>
            <a:off x="-6350" y="6175943"/>
            <a:ext cx="12198350" cy="76240"/>
          </a:xfrm>
          <a:prstGeom prst="rect">
            <a:avLst/>
          </a:prstGeom>
        </p:spPr>
      </p:pic>
      <p:sp>
        <p:nvSpPr>
          <p:cNvPr id="11" name="Rectangle 10">
            <a:extLst>
              <a:ext uri="{FF2B5EF4-FFF2-40B4-BE49-F238E27FC236}">
                <a16:creationId xmlns:a16="http://schemas.microsoft.com/office/drawing/2014/main" id="{94D0A6F3-AF88-B74B-B4DA-6A5EE87F44DB}"/>
              </a:ext>
            </a:extLst>
          </p:cNvPr>
          <p:cNvSpPr/>
          <p:nvPr userDrawn="1"/>
        </p:nvSpPr>
        <p:spPr>
          <a:xfrm>
            <a:off x="-6351" y="6248665"/>
            <a:ext cx="12198351" cy="612608"/>
          </a:xfrm>
          <a:prstGeom prst="rect">
            <a:avLst/>
          </a:prstGeom>
          <a:solidFill>
            <a:srgbClr val="D51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t="47834"/>
          <a:stretch/>
        </p:blipFill>
        <p:spPr>
          <a:xfrm>
            <a:off x="3604846" y="328567"/>
            <a:ext cx="4756638" cy="2610473"/>
          </a:xfrm>
          <a:prstGeom prst="rect">
            <a:avLst/>
          </a:prstGeom>
        </p:spPr>
      </p:pic>
      <p:sp>
        <p:nvSpPr>
          <p:cNvPr id="13" name="TextBox 12">
            <a:extLst>
              <a:ext uri="{FF2B5EF4-FFF2-40B4-BE49-F238E27FC236}">
                <a16:creationId xmlns:a16="http://schemas.microsoft.com/office/drawing/2014/main" id="{5CCEBDEA-7127-5E4A-B366-227765A8986F}"/>
              </a:ext>
            </a:extLst>
          </p:cNvPr>
          <p:cNvSpPr txBox="1"/>
          <p:nvPr userDrawn="1"/>
        </p:nvSpPr>
        <p:spPr>
          <a:xfrm>
            <a:off x="61548" y="6268834"/>
            <a:ext cx="3736731" cy="523220"/>
          </a:xfrm>
          <a:prstGeom prst="rect">
            <a:avLst/>
          </a:prstGeom>
          <a:noFill/>
        </p:spPr>
        <p:txBody>
          <a:bodyPr wrap="square" rtlCol="0">
            <a:spAutoFit/>
          </a:bodyPr>
          <a:lstStyle/>
          <a:p>
            <a:r>
              <a:rPr lang="en-US" sz="2800" b="1" dirty="0">
                <a:solidFill>
                  <a:schemeClr val="bg1"/>
                </a:solidFill>
                <a:latin typeface="Lub Dub" panose="020B0603030403020204" pitchFamily="34" charset="77"/>
                <a:cs typeface="Arial" panose="020B0604020202020204" pitchFamily="34" charset="0"/>
              </a:rPr>
              <a:t>Scientific Sessions 2019</a:t>
            </a:r>
          </a:p>
        </p:txBody>
      </p:sp>
      <p:sp>
        <p:nvSpPr>
          <p:cNvPr id="21" name="TextBox 20">
            <a:extLst>
              <a:ext uri="{FF2B5EF4-FFF2-40B4-BE49-F238E27FC236}">
                <a16:creationId xmlns:a16="http://schemas.microsoft.com/office/drawing/2014/main" id="{61805177-1638-8343-A567-8C252AD3A475}"/>
              </a:ext>
            </a:extLst>
          </p:cNvPr>
          <p:cNvSpPr txBox="1"/>
          <p:nvPr userDrawn="1"/>
        </p:nvSpPr>
        <p:spPr>
          <a:xfrm>
            <a:off x="10770585" y="6414118"/>
            <a:ext cx="1327632" cy="323165"/>
          </a:xfrm>
          <a:prstGeom prst="rect">
            <a:avLst/>
          </a:prstGeom>
          <a:noFill/>
        </p:spPr>
        <p:txBody>
          <a:bodyPr wrap="square" rtlCol="0">
            <a:spAutoFit/>
          </a:bodyPr>
          <a:lstStyle/>
          <a:p>
            <a:pPr algn="l">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spTree>
    <p:extLst>
      <p:ext uri="{BB962C8B-B14F-4D97-AF65-F5344CB8AC3E}">
        <p14:creationId xmlns:p14="http://schemas.microsoft.com/office/powerpoint/2010/main" val="3123279084"/>
      </p:ext>
    </p:extLst>
  </p:cSld>
  <p:clrMapOvr>
    <a:masterClrMapping/>
  </p:clrMapOvr>
  <p:extLst>
    <p:ext uri="{DCECCB84-F9BA-43D5-87BE-67443E8EF086}">
      <p15:sldGuideLst xmlns:p15="http://schemas.microsoft.com/office/powerpoint/2012/main">
        <p15:guide id="1" orient="horz" pos="153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4" y="1597551"/>
            <a:ext cx="5386917" cy="57733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4" y="2174877"/>
            <a:ext cx="5386917" cy="14856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84" y="1597551"/>
            <a:ext cx="5389033" cy="57733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193384" y="2174877"/>
            <a:ext cx="5389033" cy="14856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008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003094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9559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0" y="273051"/>
            <a:ext cx="4011084" cy="1162050"/>
          </a:xfrm>
        </p:spPr>
        <p:txBody>
          <a:bodyPr anchor="b"/>
          <a:lstStyle>
            <a:lvl1pPr algn="l">
              <a:defRPr sz="1500" b="1"/>
            </a:lvl1pPr>
          </a:lstStyle>
          <a:p>
            <a:r>
              <a:rPr lang="en-US" dirty="0"/>
              <a:t>Click to edit Master title style</a:t>
            </a:r>
          </a:p>
        </p:txBody>
      </p:sp>
      <p:sp>
        <p:nvSpPr>
          <p:cNvPr id="3" name="Content Placeholder 2"/>
          <p:cNvSpPr>
            <a:spLocks noGrp="1"/>
          </p:cNvSpPr>
          <p:nvPr>
            <p:ph idx="1"/>
          </p:nvPr>
        </p:nvSpPr>
        <p:spPr>
          <a:xfrm>
            <a:off x="4766742" y="273051"/>
            <a:ext cx="6815668" cy="185845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10" y="1435104"/>
            <a:ext cx="4011084" cy="46769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Tree>
    <p:extLst>
      <p:ext uri="{BB962C8B-B14F-4D97-AF65-F5344CB8AC3E}">
        <p14:creationId xmlns:p14="http://schemas.microsoft.com/office/powerpoint/2010/main" val="1753030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1500" b="1"/>
            </a:lvl1pPr>
          </a:lstStyle>
          <a:p>
            <a:r>
              <a:rPr lang="en-US" dirty="0"/>
              <a:t>Click to edit Master title style</a:t>
            </a:r>
          </a:p>
        </p:txBody>
      </p:sp>
      <p:sp>
        <p:nvSpPr>
          <p:cNvPr id="3" name="Picture Placeholder 2"/>
          <p:cNvSpPr>
            <a:spLocks noGrp="1"/>
          </p:cNvSpPr>
          <p:nvPr>
            <p:ph type="pic" idx="1"/>
          </p:nvPr>
        </p:nvSpPr>
        <p:spPr>
          <a:xfrm>
            <a:off x="2389717" y="612778"/>
            <a:ext cx="7315200" cy="66505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2389717" y="5367338"/>
            <a:ext cx="7315200" cy="46769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Tree>
    <p:extLst>
      <p:ext uri="{BB962C8B-B14F-4D97-AF65-F5344CB8AC3E}">
        <p14:creationId xmlns:p14="http://schemas.microsoft.com/office/powerpoint/2010/main" val="4056049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390527" y="1143002"/>
            <a:ext cx="7077579" cy="17118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2027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7382" y="227021"/>
            <a:ext cx="2893484" cy="44529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98808" y="227021"/>
            <a:ext cx="1785361" cy="44529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6704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150"/>
            </a:lvl1pPr>
          </a:lstStyle>
          <a:p>
            <a:r>
              <a:rPr lang="en-US" dirty="0"/>
              <a:t>Click to edit Master title style</a:t>
            </a:r>
          </a:p>
        </p:txBody>
      </p:sp>
    </p:spTree>
    <p:extLst>
      <p:ext uri="{BB962C8B-B14F-4D97-AF65-F5344CB8AC3E}">
        <p14:creationId xmlns:p14="http://schemas.microsoft.com/office/powerpoint/2010/main" val="213851051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914400" y="1981203"/>
            <a:ext cx="10363200" cy="599267"/>
          </a:xfrm>
        </p:spPr>
        <p:txBody>
          <a:bodyPr/>
          <a:lstStyle>
            <a:lvl1pPr>
              <a:buClr>
                <a:srgbClr val="C00000"/>
              </a:buClr>
              <a:defRPr/>
            </a:lvl1pPr>
          </a:lstStyle>
          <a:p>
            <a:pPr lvl="0"/>
            <a:endParaRPr lang="en-US" noProof="0"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62437573"/>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150"/>
            </a:lvl1pPr>
          </a:lstStyle>
          <a:p>
            <a:r>
              <a:rPr lang="en-US" dirty="0"/>
              <a:t>Click to edit Master title style</a:t>
            </a:r>
          </a:p>
        </p:txBody>
      </p:sp>
    </p:spTree>
    <p:extLst>
      <p:ext uri="{BB962C8B-B14F-4D97-AF65-F5344CB8AC3E}">
        <p14:creationId xmlns:p14="http://schemas.microsoft.com/office/powerpoint/2010/main" val="24501736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19F9-C870-144C-9F7F-207C1A7974E8}"/>
              </a:ext>
            </a:extLst>
          </p:cNvPr>
          <p:cNvSpPr>
            <a:spLocks noGrp="1"/>
          </p:cNvSpPr>
          <p:nvPr>
            <p:ph type="title"/>
          </p:nvPr>
        </p:nvSpPr>
        <p:spPr>
          <a:xfrm>
            <a:off x="328245" y="365125"/>
            <a:ext cx="11347939" cy="962513"/>
          </a:xfrm>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AF2BB229-52A8-A441-A0C1-A83D70AB709A}"/>
              </a:ext>
            </a:extLst>
          </p:cNvPr>
          <p:cNvSpPr>
            <a:spLocks noGrp="1"/>
          </p:cNvSpPr>
          <p:nvPr>
            <p:ph idx="1"/>
          </p:nvPr>
        </p:nvSpPr>
        <p:spPr>
          <a:xfrm>
            <a:off x="328245" y="1649779"/>
            <a:ext cx="11347939" cy="3370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B27E01BD-CD9A-1342-A639-2A4E48DB83B1}"/>
              </a:ext>
            </a:extLst>
          </p:cNvPr>
          <p:cNvPicPr>
            <a:picLocks noChangeAspect="1"/>
          </p:cNvPicPr>
          <p:nvPr userDrawn="1"/>
        </p:nvPicPr>
        <p:blipFill rotWithShape="1">
          <a:blip r:embed="rId2"/>
          <a:srcRect t="95443" b="3164"/>
          <a:stretch/>
        </p:blipFill>
        <p:spPr>
          <a:xfrm>
            <a:off x="-6350" y="6044058"/>
            <a:ext cx="12198350" cy="76240"/>
          </a:xfrm>
          <a:prstGeom prst="rect">
            <a:avLst/>
          </a:prstGeom>
        </p:spPr>
      </p:pic>
      <p:sp>
        <p:nvSpPr>
          <p:cNvPr id="8" name="Rectangle 7">
            <a:extLst>
              <a:ext uri="{FF2B5EF4-FFF2-40B4-BE49-F238E27FC236}">
                <a16:creationId xmlns:a16="http://schemas.microsoft.com/office/drawing/2014/main" id="{9AB65388-091C-AA4D-8A46-4066724BAB6D}"/>
              </a:ext>
            </a:extLst>
          </p:cNvPr>
          <p:cNvSpPr/>
          <p:nvPr userDrawn="1"/>
        </p:nvSpPr>
        <p:spPr>
          <a:xfrm>
            <a:off x="-6350" y="6119446"/>
            <a:ext cx="7110535" cy="741827"/>
          </a:xfrm>
          <a:prstGeom prst="rect">
            <a:avLst/>
          </a:prstGeom>
          <a:gradFill>
            <a:gsLst>
              <a:gs pos="0">
                <a:schemeClr val="bg1"/>
              </a:gs>
              <a:gs pos="63000">
                <a:srgbClr val="D51F3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t="47834"/>
          <a:stretch/>
        </p:blipFill>
        <p:spPr>
          <a:xfrm>
            <a:off x="10928840" y="6172279"/>
            <a:ext cx="1169377" cy="641761"/>
          </a:xfrm>
          <a:prstGeom prst="rect">
            <a:avLst/>
          </a:prstGeom>
        </p:spPr>
      </p:pic>
      <p:sp>
        <p:nvSpPr>
          <p:cNvPr id="11" name="TextBox 10">
            <a:extLst>
              <a:ext uri="{FF2B5EF4-FFF2-40B4-BE49-F238E27FC236}">
                <a16:creationId xmlns:a16="http://schemas.microsoft.com/office/drawing/2014/main" id="{ECF6F588-6322-9E43-82CC-FA06ECD7B4C9}"/>
              </a:ext>
            </a:extLst>
          </p:cNvPr>
          <p:cNvSpPr txBox="1"/>
          <p:nvPr userDrawn="1"/>
        </p:nvSpPr>
        <p:spPr>
          <a:xfrm>
            <a:off x="138554" y="6414118"/>
            <a:ext cx="4333795" cy="336374"/>
          </a:xfrm>
          <a:prstGeom prst="rect">
            <a:avLst/>
          </a:prstGeom>
          <a:noFill/>
        </p:spPr>
        <p:txBody>
          <a:bodyPr wrap="square" rtlCol="0">
            <a:spAutoFit/>
          </a:bodyPr>
          <a:lstStyle/>
          <a:p>
            <a:pPr>
              <a:lnSpc>
                <a:spcPts val="1820"/>
              </a:lnSpc>
            </a:pPr>
            <a:r>
              <a:rPr lang="en-US" sz="2300" b="1" dirty="0" err="1">
                <a:solidFill>
                  <a:schemeClr val="bg1"/>
                </a:solidFill>
                <a:latin typeface="Lub Dub" panose="020B0603030403020204" pitchFamily="34" charset="77"/>
                <a:cs typeface="Arial" panose="020B0604020202020204" pitchFamily="34" charset="0"/>
              </a:rPr>
              <a:t>ScientificSessions.org</a:t>
            </a:r>
            <a:endParaRPr lang="en-US" sz="2300" b="1" dirty="0">
              <a:solidFill>
                <a:schemeClr val="bg1"/>
              </a:solidFill>
              <a:latin typeface="Lub Dub" panose="020B0603030403020204" pitchFamily="34" charset="77"/>
              <a:cs typeface="Arial" panose="020B0604020202020204" pitchFamily="34" charset="0"/>
            </a:endParaRPr>
          </a:p>
        </p:txBody>
      </p:sp>
      <p:sp>
        <p:nvSpPr>
          <p:cNvPr id="12" name="TextBox 11">
            <a:extLst>
              <a:ext uri="{FF2B5EF4-FFF2-40B4-BE49-F238E27FC236}">
                <a16:creationId xmlns:a16="http://schemas.microsoft.com/office/drawing/2014/main" id="{61805177-1638-8343-A567-8C252AD3A475}"/>
              </a:ext>
            </a:extLst>
          </p:cNvPr>
          <p:cNvSpPr txBox="1"/>
          <p:nvPr userDrawn="1"/>
        </p:nvSpPr>
        <p:spPr>
          <a:xfrm>
            <a:off x="3042146" y="6414118"/>
            <a:ext cx="1327632" cy="323165"/>
          </a:xfrm>
          <a:prstGeom prst="rect">
            <a:avLst/>
          </a:prstGeom>
          <a:noFill/>
        </p:spPr>
        <p:txBody>
          <a:bodyPr wrap="square" rtlCol="0">
            <a:spAutoFit/>
          </a:bodyPr>
          <a:lstStyle/>
          <a:p>
            <a:pPr algn="l">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spTree>
    <p:extLst>
      <p:ext uri="{BB962C8B-B14F-4D97-AF65-F5344CB8AC3E}">
        <p14:creationId xmlns:p14="http://schemas.microsoft.com/office/powerpoint/2010/main" val="2761061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914400" y="1981203"/>
            <a:ext cx="10363200" cy="599267"/>
          </a:xfrm>
        </p:spPr>
        <p:txBody>
          <a:bodyPr/>
          <a:lstStyle>
            <a:lvl1pPr>
              <a:buClr>
                <a:srgbClr val="C00000"/>
              </a:buClr>
              <a:defRPr/>
            </a:lvl1pPr>
          </a:lstStyle>
          <a:p>
            <a:pPr lvl="0"/>
            <a:endParaRPr lang="en-US" noProof="0"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507728"/>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
            <a:extLst>
              <a:ext uri="{FF2B5EF4-FFF2-40B4-BE49-F238E27FC236}">
                <a16:creationId xmlns:a16="http://schemas.microsoft.com/office/drawing/2014/main" id="{DBD407D7-EDCF-BE4B-94A3-9221FE4E536A}"/>
              </a:ext>
            </a:extLst>
          </p:cNvPr>
          <p:cNvSpPr>
            <a:spLocks noGrp="1"/>
          </p:cNvSpPr>
          <p:nvPr>
            <p:ph type="dt" sz="half" idx="10"/>
          </p:nvPr>
        </p:nvSpPr>
        <p:spPr/>
        <p:txBody>
          <a:bodyPr/>
          <a:lstStyle>
            <a:lvl1pPr>
              <a:defRPr/>
            </a:lvl1pPr>
          </a:lstStyle>
          <a:p>
            <a:pPr>
              <a:defRPr/>
            </a:pPr>
            <a:fld id="{D3B5B90C-9AB2-2A4E-997E-E2D4F96E486A}" type="datetimeFigureOut">
              <a:rPr lang="en-US"/>
              <a:pPr>
                <a:defRPr/>
              </a:pPr>
              <a:t>11/16/2019</a:t>
            </a:fld>
            <a:endParaRPr lang="en-US"/>
          </a:p>
        </p:txBody>
      </p:sp>
      <p:sp>
        <p:nvSpPr>
          <p:cNvPr id="4" name="Footer Placeholder 2">
            <a:extLst>
              <a:ext uri="{FF2B5EF4-FFF2-40B4-BE49-F238E27FC236}">
                <a16:creationId xmlns:a16="http://schemas.microsoft.com/office/drawing/2014/main" id="{C77CAD24-04CF-9542-A460-763D6885463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61F14CB6-1F76-354F-B396-4FB63B8768E8}"/>
              </a:ext>
            </a:extLst>
          </p:cNvPr>
          <p:cNvSpPr>
            <a:spLocks noGrp="1"/>
          </p:cNvSpPr>
          <p:nvPr>
            <p:ph type="sldNum" sz="quarter" idx="12"/>
          </p:nvPr>
        </p:nvSpPr>
        <p:spPr/>
        <p:txBody>
          <a:bodyPr/>
          <a:lstStyle>
            <a:lvl1pPr>
              <a:defRPr/>
            </a:lvl1pPr>
          </a:lstStyle>
          <a:p>
            <a:pPr>
              <a:defRPr/>
            </a:pPr>
            <a:fld id="{9150D491-06A8-884C-AF65-5BA1DE97BE0C}" type="slidenum">
              <a:rPr lang="en-US"/>
              <a:pPr>
                <a:defRPr/>
              </a:pPr>
              <a:t>‹#›</a:t>
            </a:fld>
            <a:endParaRPr lang="en-US"/>
          </a:p>
        </p:txBody>
      </p:sp>
    </p:spTree>
    <p:extLst>
      <p:ext uri="{BB962C8B-B14F-4D97-AF65-F5344CB8AC3E}">
        <p14:creationId xmlns:p14="http://schemas.microsoft.com/office/powerpoint/2010/main" val="1297885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Only">
    <p:bg>
      <p:bgPr>
        <a:solidFill>
          <a:schemeClr val="bg1"/>
        </a:solidFill>
        <a:effectLst/>
      </p:bgPr>
    </p:bg>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609617" y="1048512"/>
            <a:ext cx="10970953" cy="418576"/>
          </a:xfrm>
          <a:prstGeom prst="rect">
            <a:avLst/>
          </a:prstGeom>
        </p:spPr>
        <p:txBody>
          <a:bodyPr rtlCol="0">
            <a:noAutofit/>
          </a:bodyPr>
          <a:lstStyle/>
          <a:p>
            <a:pPr lvl="0"/>
            <a:r>
              <a:rPr lang="en-US"/>
              <a:t>Click to edit Master title style</a:t>
            </a:r>
            <a:endParaRPr lang="en-US" dirty="0"/>
          </a:p>
        </p:txBody>
      </p:sp>
      <p:sp>
        <p:nvSpPr>
          <p:cNvPr id="3" name="Footer Placeholder 3">
            <a:extLst>
              <a:ext uri="{FF2B5EF4-FFF2-40B4-BE49-F238E27FC236}">
                <a16:creationId xmlns:a16="http://schemas.microsoft.com/office/drawing/2014/main" id="{58CC12F8-5E37-9843-82AB-A62F51F6FAA5}"/>
              </a:ext>
            </a:extLst>
          </p:cNvPr>
          <p:cNvSpPr>
            <a:spLocks noGrp="1"/>
          </p:cNvSpPr>
          <p:nvPr>
            <p:ph type="ftr" sz="quarter" idx="10"/>
          </p:nvPr>
        </p:nvSpPr>
        <p:spPr>
          <a:xfrm>
            <a:off x="1020763" y="6457950"/>
            <a:ext cx="7304087" cy="163513"/>
          </a:xfrm>
        </p:spPr>
        <p:txBody>
          <a:bodyPr/>
          <a:lstStyle>
            <a:lvl1pPr algn="l" defTabSz="913955" eaLnBrk="0" fontAlgn="base" hangingPunct="0">
              <a:spcBef>
                <a:spcPct val="0"/>
              </a:spcBef>
              <a:spcAft>
                <a:spcPct val="0"/>
              </a:spcAft>
              <a:defRPr sz="800">
                <a:solidFill>
                  <a:srgbClr val="FFFFFF"/>
                </a:solidFill>
                <a:effectLst>
                  <a:outerShdw blurRad="38100" dist="38100" dir="2700000" algn="tl">
                    <a:srgbClr val="000000">
                      <a:alpha val="43137"/>
                    </a:srgbClr>
                  </a:outerShdw>
                </a:effectLst>
                <a:latin typeface="Arial" pitchFamily="34" charset="0"/>
                <a:ea typeface="MS PGothic" pitchFamily="34" charset="-128"/>
              </a:defRPr>
            </a:lvl1pPr>
          </a:lstStyle>
          <a:p>
            <a:pPr>
              <a:defRPr/>
            </a:pPr>
            <a:endParaRPr lang="en-US"/>
          </a:p>
        </p:txBody>
      </p:sp>
      <p:sp>
        <p:nvSpPr>
          <p:cNvPr id="4" name="Slide Number Placeholder 4">
            <a:extLst>
              <a:ext uri="{FF2B5EF4-FFF2-40B4-BE49-F238E27FC236}">
                <a16:creationId xmlns:a16="http://schemas.microsoft.com/office/drawing/2014/main" id="{190F65C0-0F0C-664B-A9B3-BBB57BC02C11}"/>
              </a:ext>
            </a:extLst>
          </p:cNvPr>
          <p:cNvSpPr>
            <a:spLocks noGrp="1"/>
          </p:cNvSpPr>
          <p:nvPr>
            <p:ph type="sldNum" sz="quarter" idx="11"/>
          </p:nvPr>
        </p:nvSpPr>
        <p:spPr>
          <a:xfrm>
            <a:off x="609600" y="6457950"/>
            <a:ext cx="315913" cy="163513"/>
          </a:xfrm>
        </p:spPr>
        <p:txBody>
          <a:bodyPr/>
          <a:lstStyle>
            <a:lvl1pPr defTabSz="912813" eaLnBrk="0" hangingPunct="0">
              <a:defRPr>
                <a:effectLst>
                  <a:outerShdw blurRad="38100" dist="38100" dir="2700000" algn="tl">
                    <a:srgbClr val="C0C0C0"/>
                  </a:outerShdw>
                </a:effectLst>
              </a:defRPr>
            </a:lvl1pPr>
          </a:lstStyle>
          <a:p>
            <a:pPr>
              <a:defRPr/>
            </a:pPr>
            <a:endParaRPr lang="en-US" altLang="en-US"/>
          </a:p>
        </p:txBody>
      </p:sp>
    </p:spTree>
    <p:extLst>
      <p:ext uri="{BB962C8B-B14F-4D97-AF65-F5344CB8AC3E}">
        <p14:creationId xmlns:p14="http://schemas.microsoft.com/office/powerpoint/2010/main" val="1252992114"/>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E7B6-9389-5B43-B263-93DA408A0E2D}"/>
              </a:ext>
            </a:extLst>
          </p:cNvPr>
          <p:cNvSpPr>
            <a:spLocks noGrp="1"/>
          </p:cNvSpPr>
          <p:nvPr>
            <p:ph type="ctrTitle"/>
          </p:nvPr>
        </p:nvSpPr>
        <p:spPr>
          <a:xfrm>
            <a:off x="1594340" y="3264877"/>
            <a:ext cx="9088314" cy="923191"/>
          </a:xfrm>
        </p:spPr>
        <p:txBody>
          <a:bodyPr anchor="b">
            <a:normAutofit/>
          </a:bodyPr>
          <a:lstStyle>
            <a:lvl1pPr algn="ctr">
              <a:defRPr sz="5000" b="1"/>
            </a:lvl1pPr>
          </a:lstStyle>
          <a:p>
            <a:r>
              <a:rPr lang="en-US" dirty="0"/>
              <a:t>Click to edit Master title style</a:t>
            </a:r>
          </a:p>
        </p:txBody>
      </p:sp>
      <p:sp>
        <p:nvSpPr>
          <p:cNvPr id="3" name="Subtitle 2">
            <a:extLst>
              <a:ext uri="{FF2B5EF4-FFF2-40B4-BE49-F238E27FC236}">
                <a16:creationId xmlns:a16="http://schemas.microsoft.com/office/drawing/2014/main" id="{B03D988C-B80F-FF42-A057-1EE42D854137}"/>
              </a:ext>
            </a:extLst>
          </p:cNvPr>
          <p:cNvSpPr>
            <a:spLocks noGrp="1"/>
          </p:cNvSpPr>
          <p:nvPr>
            <p:ph type="subTitle" idx="1"/>
          </p:nvPr>
        </p:nvSpPr>
        <p:spPr>
          <a:xfrm>
            <a:off x="3176955" y="4405069"/>
            <a:ext cx="5923084" cy="530347"/>
          </a:xfrm>
        </p:spPr>
        <p:txBody>
          <a:bodyPr>
            <a:no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a:extLst>
              <a:ext uri="{FF2B5EF4-FFF2-40B4-BE49-F238E27FC236}">
                <a16:creationId xmlns:a16="http://schemas.microsoft.com/office/drawing/2014/main" id="{1C5CE891-559A-6640-9D16-90D88B9DCFEE}"/>
              </a:ext>
            </a:extLst>
          </p:cNvPr>
          <p:cNvPicPr>
            <a:picLocks noChangeAspect="1"/>
          </p:cNvPicPr>
          <p:nvPr userDrawn="1"/>
        </p:nvPicPr>
        <p:blipFill rotWithShape="1">
          <a:blip r:embed="rId2"/>
          <a:srcRect t="95443" b="3164"/>
          <a:stretch/>
        </p:blipFill>
        <p:spPr>
          <a:xfrm>
            <a:off x="-6350" y="6175943"/>
            <a:ext cx="12198350" cy="76240"/>
          </a:xfrm>
          <a:prstGeom prst="rect">
            <a:avLst/>
          </a:prstGeom>
        </p:spPr>
      </p:pic>
      <p:sp>
        <p:nvSpPr>
          <p:cNvPr id="11" name="Rectangle 10">
            <a:extLst>
              <a:ext uri="{FF2B5EF4-FFF2-40B4-BE49-F238E27FC236}">
                <a16:creationId xmlns:a16="http://schemas.microsoft.com/office/drawing/2014/main" id="{94D0A6F3-AF88-B74B-B4DA-6A5EE87F44DB}"/>
              </a:ext>
            </a:extLst>
          </p:cNvPr>
          <p:cNvSpPr/>
          <p:nvPr userDrawn="1"/>
        </p:nvSpPr>
        <p:spPr>
          <a:xfrm>
            <a:off x="-6351" y="6248665"/>
            <a:ext cx="12198351" cy="612608"/>
          </a:xfrm>
          <a:prstGeom prst="rect">
            <a:avLst/>
          </a:prstGeom>
          <a:solidFill>
            <a:srgbClr val="D51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t="47834"/>
          <a:stretch/>
        </p:blipFill>
        <p:spPr>
          <a:xfrm>
            <a:off x="4257525" y="389461"/>
            <a:ext cx="3670597" cy="2014447"/>
          </a:xfrm>
          <a:prstGeom prst="rect">
            <a:avLst/>
          </a:prstGeom>
        </p:spPr>
      </p:pic>
      <p:sp>
        <p:nvSpPr>
          <p:cNvPr id="13" name="TextBox 12">
            <a:extLst>
              <a:ext uri="{FF2B5EF4-FFF2-40B4-BE49-F238E27FC236}">
                <a16:creationId xmlns:a16="http://schemas.microsoft.com/office/drawing/2014/main" id="{5CCEBDEA-7127-5E4A-B366-227765A8986F}"/>
              </a:ext>
            </a:extLst>
          </p:cNvPr>
          <p:cNvSpPr txBox="1"/>
          <p:nvPr userDrawn="1"/>
        </p:nvSpPr>
        <p:spPr>
          <a:xfrm>
            <a:off x="61548" y="6268834"/>
            <a:ext cx="4649731" cy="523220"/>
          </a:xfrm>
          <a:prstGeom prst="rect">
            <a:avLst/>
          </a:prstGeom>
          <a:noFill/>
        </p:spPr>
        <p:txBody>
          <a:bodyPr wrap="square" rtlCol="0">
            <a:spAutoFit/>
          </a:bodyPr>
          <a:lstStyle/>
          <a:p>
            <a:r>
              <a:rPr lang="en-US" sz="2800" b="1" dirty="0">
                <a:solidFill>
                  <a:schemeClr val="bg1"/>
                </a:solidFill>
                <a:latin typeface="Lub Dub" panose="020B0603030403020204" pitchFamily="34" charset="77"/>
                <a:cs typeface="Arial" panose="020B0604020202020204" pitchFamily="34" charset="0"/>
              </a:rPr>
              <a:t>Scientific Sessions 2019</a:t>
            </a:r>
          </a:p>
        </p:txBody>
      </p:sp>
      <p:sp>
        <p:nvSpPr>
          <p:cNvPr id="21" name="TextBox 20">
            <a:extLst>
              <a:ext uri="{FF2B5EF4-FFF2-40B4-BE49-F238E27FC236}">
                <a16:creationId xmlns:a16="http://schemas.microsoft.com/office/drawing/2014/main" id="{61805177-1638-8343-A567-8C252AD3A475}"/>
              </a:ext>
            </a:extLst>
          </p:cNvPr>
          <p:cNvSpPr txBox="1"/>
          <p:nvPr userDrawn="1"/>
        </p:nvSpPr>
        <p:spPr>
          <a:xfrm>
            <a:off x="10548906" y="6414118"/>
            <a:ext cx="1549311" cy="323165"/>
          </a:xfrm>
          <a:prstGeom prst="rect">
            <a:avLst/>
          </a:prstGeom>
          <a:noFill/>
        </p:spPr>
        <p:txBody>
          <a:bodyPr wrap="square" rtlCol="0">
            <a:spAutoFit/>
          </a:bodyPr>
          <a:lstStyle/>
          <a:p>
            <a:pPr algn="l">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spTree>
    <p:extLst>
      <p:ext uri="{BB962C8B-B14F-4D97-AF65-F5344CB8AC3E}">
        <p14:creationId xmlns:p14="http://schemas.microsoft.com/office/powerpoint/2010/main" val="1664125493"/>
      </p:ext>
    </p:extLst>
  </p:cSld>
  <p:clrMapOvr>
    <a:masterClrMapping/>
  </p:clrMapOvr>
  <p:extLst>
    <p:ext uri="{DCECCB84-F9BA-43D5-87BE-67443E8EF086}">
      <p15:sldGuideLst xmlns:p15="http://schemas.microsoft.com/office/powerpoint/2012/main">
        <p15:guide id="1" orient="horz" pos="1536">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19F9-C870-144C-9F7F-207C1A7974E8}"/>
              </a:ext>
            </a:extLst>
          </p:cNvPr>
          <p:cNvSpPr>
            <a:spLocks noGrp="1"/>
          </p:cNvSpPr>
          <p:nvPr>
            <p:ph type="title"/>
          </p:nvPr>
        </p:nvSpPr>
        <p:spPr>
          <a:xfrm>
            <a:off x="328245" y="365125"/>
            <a:ext cx="11347939" cy="962513"/>
          </a:xfrm>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AF2BB229-52A8-A441-A0C1-A83D70AB709A}"/>
              </a:ext>
            </a:extLst>
          </p:cNvPr>
          <p:cNvSpPr>
            <a:spLocks noGrp="1"/>
          </p:cNvSpPr>
          <p:nvPr>
            <p:ph idx="1"/>
          </p:nvPr>
        </p:nvSpPr>
        <p:spPr>
          <a:xfrm>
            <a:off x="328245" y="1649779"/>
            <a:ext cx="11347939" cy="3370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B27E01BD-CD9A-1342-A639-2A4E48DB83B1}"/>
              </a:ext>
            </a:extLst>
          </p:cNvPr>
          <p:cNvPicPr>
            <a:picLocks noChangeAspect="1"/>
          </p:cNvPicPr>
          <p:nvPr userDrawn="1"/>
        </p:nvPicPr>
        <p:blipFill rotWithShape="1">
          <a:blip r:embed="rId2"/>
          <a:srcRect t="95443" b="3164"/>
          <a:stretch/>
        </p:blipFill>
        <p:spPr>
          <a:xfrm>
            <a:off x="-6350" y="6044058"/>
            <a:ext cx="12198350" cy="76240"/>
          </a:xfrm>
          <a:prstGeom prst="rect">
            <a:avLst/>
          </a:prstGeom>
        </p:spPr>
      </p:pic>
      <p:sp>
        <p:nvSpPr>
          <p:cNvPr id="8" name="Rectangle 7">
            <a:extLst>
              <a:ext uri="{FF2B5EF4-FFF2-40B4-BE49-F238E27FC236}">
                <a16:creationId xmlns:a16="http://schemas.microsoft.com/office/drawing/2014/main" id="{9AB65388-091C-AA4D-8A46-4066724BAB6D}"/>
              </a:ext>
            </a:extLst>
          </p:cNvPr>
          <p:cNvSpPr/>
          <p:nvPr userDrawn="1"/>
        </p:nvSpPr>
        <p:spPr>
          <a:xfrm>
            <a:off x="-6350" y="6119446"/>
            <a:ext cx="7110535" cy="741827"/>
          </a:xfrm>
          <a:prstGeom prst="rect">
            <a:avLst/>
          </a:prstGeom>
          <a:gradFill>
            <a:gsLst>
              <a:gs pos="0">
                <a:schemeClr val="bg1"/>
              </a:gs>
              <a:gs pos="63000">
                <a:srgbClr val="D51F3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t="47834"/>
          <a:stretch/>
        </p:blipFill>
        <p:spPr>
          <a:xfrm>
            <a:off x="10928840" y="6172279"/>
            <a:ext cx="1169377" cy="641761"/>
          </a:xfrm>
          <a:prstGeom prst="rect">
            <a:avLst/>
          </a:prstGeom>
        </p:spPr>
      </p:pic>
      <p:sp>
        <p:nvSpPr>
          <p:cNvPr id="11" name="TextBox 10">
            <a:extLst>
              <a:ext uri="{FF2B5EF4-FFF2-40B4-BE49-F238E27FC236}">
                <a16:creationId xmlns:a16="http://schemas.microsoft.com/office/drawing/2014/main" id="{ECF6F588-6322-9E43-82CC-FA06ECD7B4C9}"/>
              </a:ext>
            </a:extLst>
          </p:cNvPr>
          <p:cNvSpPr txBox="1"/>
          <p:nvPr userDrawn="1"/>
        </p:nvSpPr>
        <p:spPr>
          <a:xfrm>
            <a:off x="138554" y="6414118"/>
            <a:ext cx="4333795" cy="336374"/>
          </a:xfrm>
          <a:prstGeom prst="rect">
            <a:avLst/>
          </a:prstGeom>
          <a:noFill/>
        </p:spPr>
        <p:txBody>
          <a:bodyPr wrap="square" rtlCol="0">
            <a:spAutoFit/>
          </a:bodyPr>
          <a:lstStyle/>
          <a:p>
            <a:pPr>
              <a:lnSpc>
                <a:spcPts val="1820"/>
              </a:lnSpc>
            </a:pPr>
            <a:r>
              <a:rPr lang="en-US" sz="2300" b="1" dirty="0" err="1">
                <a:solidFill>
                  <a:schemeClr val="bg1"/>
                </a:solidFill>
                <a:latin typeface="Lub Dub" panose="020B0603030403020204" pitchFamily="34" charset="77"/>
                <a:cs typeface="Arial" panose="020B0604020202020204" pitchFamily="34" charset="0"/>
              </a:rPr>
              <a:t>ScientificSessions.org</a:t>
            </a:r>
            <a:endParaRPr lang="en-US" sz="2300" b="1" dirty="0">
              <a:solidFill>
                <a:schemeClr val="bg1"/>
              </a:solidFill>
              <a:latin typeface="Lub Dub" panose="020B0603030403020204" pitchFamily="34" charset="77"/>
              <a:cs typeface="Arial" panose="020B0604020202020204" pitchFamily="34" charset="0"/>
            </a:endParaRPr>
          </a:p>
        </p:txBody>
      </p:sp>
      <p:sp>
        <p:nvSpPr>
          <p:cNvPr id="12" name="TextBox 11">
            <a:extLst>
              <a:ext uri="{FF2B5EF4-FFF2-40B4-BE49-F238E27FC236}">
                <a16:creationId xmlns:a16="http://schemas.microsoft.com/office/drawing/2014/main" id="{61805177-1638-8343-A567-8C252AD3A475}"/>
              </a:ext>
            </a:extLst>
          </p:cNvPr>
          <p:cNvSpPr txBox="1"/>
          <p:nvPr userDrawn="1"/>
        </p:nvSpPr>
        <p:spPr>
          <a:xfrm>
            <a:off x="3042146" y="6414118"/>
            <a:ext cx="1327632" cy="323165"/>
          </a:xfrm>
          <a:prstGeom prst="rect">
            <a:avLst/>
          </a:prstGeom>
          <a:noFill/>
        </p:spPr>
        <p:txBody>
          <a:bodyPr wrap="square" rtlCol="0">
            <a:spAutoFit/>
          </a:bodyPr>
          <a:lstStyle/>
          <a:p>
            <a:pPr algn="l">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spTree>
    <p:extLst>
      <p:ext uri="{BB962C8B-B14F-4D97-AF65-F5344CB8AC3E}">
        <p14:creationId xmlns:p14="http://schemas.microsoft.com/office/powerpoint/2010/main" val="42397788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19F9-C870-144C-9F7F-207C1A7974E8}"/>
              </a:ext>
            </a:extLst>
          </p:cNvPr>
          <p:cNvSpPr>
            <a:spLocks noGrp="1"/>
          </p:cNvSpPr>
          <p:nvPr>
            <p:ph type="title"/>
          </p:nvPr>
        </p:nvSpPr>
        <p:spPr>
          <a:xfrm>
            <a:off x="328245" y="365125"/>
            <a:ext cx="11347939" cy="962513"/>
          </a:xfrm>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AF2BB229-52A8-A441-A0C1-A83D70AB709A}"/>
              </a:ext>
            </a:extLst>
          </p:cNvPr>
          <p:cNvSpPr>
            <a:spLocks noGrp="1"/>
          </p:cNvSpPr>
          <p:nvPr>
            <p:ph idx="1"/>
          </p:nvPr>
        </p:nvSpPr>
        <p:spPr>
          <a:xfrm>
            <a:off x="328245" y="1649779"/>
            <a:ext cx="4938347" cy="3370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B27E01BD-CD9A-1342-A639-2A4E48DB83B1}"/>
              </a:ext>
            </a:extLst>
          </p:cNvPr>
          <p:cNvPicPr>
            <a:picLocks noChangeAspect="1"/>
          </p:cNvPicPr>
          <p:nvPr userDrawn="1"/>
        </p:nvPicPr>
        <p:blipFill rotWithShape="1">
          <a:blip r:embed="rId2"/>
          <a:srcRect t="95443" b="3164"/>
          <a:stretch/>
        </p:blipFill>
        <p:spPr>
          <a:xfrm>
            <a:off x="-6350" y="6044058"/>
            <a:ext cx="12198350" cy="76240"/>
          </a:xfrm>
          <a:prstGeom prst="rect">
            <a:avLst/>
          </a:prstGeom>
        </p:spPr>
      </p:pic>
      <p:sp>
        <p:nvSpPr>
          <p:cNvPr id="8" name="Rectangle 7">
            <a:extLst>
              <a:ext uri="{FF2B5EF4-FFF2-40B4-BE49-F238E27FC236}">
                <a16:creationId xmlns:a16="http://schemas.microsoft.com/office/drawing/2014/main" id="{9AB65388-091C-AA4D-8A46-4066724BAB6D}"/>
              </a:ext>
            </a:extLst>
          </p:cNvPr>
          <p:cNvSpPr/>
          <p:nvPr userDrawn="1"/>
        </p:nvSpPr>
        <p:spPr>
          <a:xfrm>
            <a:off x="-6350" y="6119446"/>
            <a:ext cx="7110535" cy="741827"/>
          </a:xfrm>
          <a:prstGeom prst="rect">
            <a:avLst/>
          </a:prstGeom>
          <a:gradFill>
            <a:gsLst>
              <a:gs pos="0">
                <a:schemeClr val="bg1"/>
              </a:gs>
              <a:gs pos="63000">
                <a:srgbClr val="D51F3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t="47834"/>
          <a:stretch/>
        </p:blipFill>
        <p:spPr>
          <a:xfrm>
            <a:off x="10928840" y="6172279"/>
            <a:ext cx="1169377" cy="641761"/>
          </a:xfrm>
          <a:prstGeom prst="rect">
            <a:avLst/>
          </a:prstGeom>
        </p:spPr>
      </p:pic>
      <p:sp>
        <p:nvSpPr>
          <p:cNvPr id="11" name="TextBox 10">
            <a:extLst>
              <a:ext uri="{FF2B5EF4-FFF2-40B4-BE49-F238E27FC236}">
                <a16:creationId xmlns:a16="http://schemas.microsoft.com/office/drawing/2014/main" id="{ECF6F588-6322-9E43-82CC-FA06ECD7B4C9}"/>
              </a:ext>
            </a:extLst>
          </p:cNvPr>
          <p:cNvSpPr txBox="1"/>
          <p:nvPr userDrawn="1"/>
        </p:nvSpPr>
        <p:spPr>
          <a:xfrm>
            <a:off x="138554" y="6414118"/>
            <a:ext cx="4333795" cy="336374"/>
          </a:xfrm>
          <a:prstGeom prst="rect">
            <a:avLst/>
          </a:prstGeom>
          <a:noFill/>
        </p:spPr>
        <p:txBody>
          <a:bodyPr wrap="square" rtlCol="0">
            <a:spAutoFit/>
          </a:bodyPr>
          <a:lstStyle/>
          <a:p>
            <a:pPr>
              <a:lnSpc>
                <a:spcPts val="1820"/>
              </a:lnSpc>
            </a:pPr>
            <a:r>
              <a:rPr lang="en-US" sz="2300" b="1" dirty="0" err="1">
                <a:solidFill>
                  <a:schemeClr val="bg1"/>
                </a:solidFill>
                <a:latin typeface="Lub Dub" panose="020B0603030403020204" pitchFamily="34" charset="77"/>
                <a:cs typeface="Arial" panose="020B0604020202020204" pitchFamily="34" charset="0"/>
              </a:rPr>
              <a:t>ScientificSessions.org</a:t>
            </a:r>
            <a:endParaRPr lang="en-US" sz="2300" b="1" dirty="0">
              <a:solidFill>
                <a:schemeClr val="bg1"/>
              </a:solidFill>
              <a:latin typeface="Lub Dub" panose="020B0603030403020204" pitchFamily="34" charset="77"/>
              <a:cs typeface="Arial" panose="020B0604020202020204" pitchFamily="34" charset="0"/>
            </a:endParaRPr>
          </a:p>
        </p:txBody>
      </p:sp>
      <p:sp>
        <p:nvSpPr>
          <p:cNvPr id="12" name="TextBox 11">
            <a:extLst>
              <a:ext uri="{FF2B5EF4-FFF2-40B4-BE49-F238E27FC236}">
                <a16:creationId xmlns:a16="http://schemas.microsoft.com/office/drawing/2014/main" id="{61805177-1638-8343-A567-8C252AD3A475}"/>
              </a:ext>
            </a:extLst>
          </p:cNvPr>
          <p:cNvSpPr txBox="1"/>
          <p:nvPr userDrawn="1"/>
        </p:nvSpPr>
        <p:spPr>
          <a:xfrm>
            <a:off x="3042146" y="6414118"/>
            <a:ext cx="1327632" cy="323165"/>
          </a:xfrm>
          <a:prstGeom prst="rect">
            <a:avLst/>
          </a:prstGeom>
          <a:noFill/>
        </p:spPr>
        <p:txBody>
          <a:bodyPr wrap="square" rtlCol="0">
            <a:spAutoFit/>
          </a:bodyPr>
          <a:lstStyle/>
          <a:p>
            <a:pPr algn="l">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sp>
        <p:nvSpPr>
          <p:cNvPr id="9" name="Content Placeholder 2">
            <a:extLst>
              <a:ext uri="{FF2B5EF4-FFF2-40B4-BE49-F238E27FC236}">
                <a16:creationId xmlns:a16="http://schemas.microsoft.com/office/drawing/2014/main" id="{AF2BB229-52A8-A441-A0C1-A83D70AB709A}"/>
              </a:ext>
            </a:extLst>
          </p:cNvPr>
          <p:cNvSpPr>
            <a:spLocks noGrp="1"/>
          </p:cNvSpPr>
          <p:nvPr>
            <p:ph idx="10"/>
          </p:nvPr>
        </p:nvSpPr>
        <p:spPr>
          <a:xfrm>
            <a:off x="6172200" y="1649779"/>
            <a:ext cx="4938347" cy="3370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12109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t="47834"/>
          <a:stretch/>
        </p:blipFill>
        <p:spPr>
          <a:xfrm>
            <a:off x="580293" y="1813933"/>
            <a:ext cx="4064330" cy="2230529"/>
          </a:xfrm>
          <a:prstGeom prst="rect">
            <a:avLst/>
          </a:prstGeom>
        </p:spPr>
      </p:pic>
      <p:pic>
        <p:nvPicPr>
          <p:cNvPr id="12" name="Picture 11">
            <a:extLst>
              <a:ext uri="{FF2B5EF4-FFF2-40B4-BE49-F238E27FC236}">
                <a16:creationId xmlns:a16="http://schemas.microsoft.com/office/drawing/2014/main" id="{78C23BD3-56EF-F547-8B14-16CF7B6E70A9}"/>
              </a:ext>
            </a:extLst>
          </p:cNvPr>
          <p:cNvPicPr>
            <a:picLocks noChangeAspect="1"/>
          </p:cNvPicPr>
          <p:nvPr userDrawn="1"/>
        </p:nvPicPr>
        <p:blipFill rotWithShape="1">
          <a:blip r:embed="rId3"/>
          <a:srcRect t="95443" b="3164"/>
          <a:stretch/>
        </p:blipFill>
        <p:spPr>
          <a:xfrm>
            <a:off x="-6350" y="6175943"/>
            <a:ext cx="12198350" cy="76240"/>
          </a:xfrm>
          <a:prstGeom prst="rect">
            <a:avLst/>
          </a:prstGeom>
        </p:spPr>
      </p:pic>
      <p:sp>
        <p:nvSpPr>
          <p:cNvPr id="13" name="Rectangle 12">
            <a:extLst>
              <a:ext uri="{FF2B5EF4-FFF2-40B4-BE49-F238E27FC236}">
                <a16:creationId xmlns:a16="http://schemas.microsoft.com/office/drawing/2014/main" id="{EE7B70CD-883E-CB43-8240-9AC4959B4B71}"/>
              </a:ext>
            </a:extLst>
          </p:cNvPr>
          <p:cNvSpPr/>
          <p:nvPr userDrawn="1"/>
        </p:nvSpPr>
        <p:spPr>
          <a:xfrm>
            <a:off x="-6351" y="6248665"/>
            <a:ext cx="12198351" cy="612608"/>
          </a:xfrm>
          <a:prstGeom prst="rect">
            <a:avLst/>
          </a:prstGeom>
          <a:solidFill>
            <a:srgbClr val="D51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CF6F588-6322-9E43-82CC-FA06ECD7B4C9}"/>
              </a:ext>
            </a:extLst>
          </p:cNvPr>
          <p:cNvSpPr txBox="1"/>
          <p:nvPr userDrawn="1"/>
        </p:nvSpPr>
        <p:spPr>
          <a:xfrm>
            <a:off x="138554" y="6414118"/>
            <a:ext cx="4333795" cy="336374"/>
          </a:xfrm>
          <a:prstGeom prst="rect">
            <a:avLst/>
          </a:prstGeom>
          <a:noFill/>
        </p:spPr>
        <p:txBody>
          <a:bodyPr wrap="square" rtlCol="0">
            <a:spAutoFit/>
          </a:bodyPr>
          <a:lstStyle/>
          <a:p>
            <a:pPr>
              <a:lnSpc>
                <a:spcPts val="1820"/>
              </a:lnSpc>
            </a:pPr>
            <a:r>
              <a:rPr lang="en-US" sz="2300" b="1" dirty="0" err="1">
                <a:solidFill>
                  <a:schemeClr val="bg1"/>
                </a:solidFill>
                <a:latin typeface="Lub Dub" panose="020B0603030403020204" pitchFamily="34" charset="77"/>
                <a:cs typeface="Arial" panose="020B0604020202020204" pitchFamily="34" charset="0"/>
              </a:rPr>
              <a:t>ScientificSessions.org</a:t>
            </a:r>
            <a:endParaRPr lang="en-US" sz="2300" b="1" dirty="0">
              <a:solidFill>
                <a:schemeClr val="bg1"/>
              </a:solidFill>
              <a:latin typeface="Lub Dub" panose="020B0603030403020204" pitchFamily="34" charset="77"/>
              <a:cs typeface="Arial" panose="020B0604020202020204" pitchFamily="34" charset="0"/>
            </a:endParaRPr>
          </a:p>
        </p:txBody>
      </p:sp>
      <p:sp>
        <p:nvSpPr>
          <p:cNvPr id="15" name="TextBox 14">
            <a:extLst>
              <a:ext uri="{FF2B5EF4-FFF2-40B4-BE49-F238E27FC236}">
                <a16:creationId xmlns:a16="http://schemas.microsoft.com/office/drawing/2014/main" id="{61805177-1638-8343-A567-8C252AD3A475}"/>
              </a:ext>
            </a:extLst>
          </p:cNvPr>
          <p:cNvSpPr txBox="1"/>
          <p:nvPr userDrawn="1"/>
        </p:nvSpPr>
        <p:spPr>
          <a:xfrm>
            <a:off x="7719653" y="6414118"/>
            <a:ext cx="4333795" cy="336374"/>
          </a:xfrm>
          <a:prstGeom prst="rect">
            <a:avLst/>
          </a:prstGeom>
          <a:noFill/>
        </p:spPr>
        <p:txBody>
          <a:bodyPr wrap="square" rtlCol="0">
            <a:spAutoFit/>
          </a:bodyPr>
          <a:lstStyle/>
          <a:p>
            <a:pPr algn="r">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cxnSp>
        <p:nvCxnSpPr>
          <p:cNvPr id="18" name="Straight Connector 17"/>
          <p:cNvCxnSpPr/>
          <p:nvPr userDrawn="1"/>
        </p:nvCxnSpPr>
        <p:spPr>
          <a:xfrm>
            <a:off x="5196253" y="325316"/>
            <a:ext cx="0" cy="559190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FEA919F9-C870-144C-9F7F-207C1A7974E8}"/>
              </a:ext>
            </a:extLst>
          </p:cNvPr>
          <p:cNvSpPr>
            <a:spLocks noGrp="1"/>
          </p:cNvSpPr>
          <p:nvPr>
            <p:ph type="title" hasCustomPrompt="1"/>
          </p:nvPr>
        </p:nvSpPr>
        <p:spPr>
          <a:xfrm>
            <a:off x="5928945" y="2343394"/>
            <a:ext cx="4595447" cy="962513"/>
          </a:xfrm>
        </p:spPr>
        <p:txBody>
          <a:bodyPr/>
          <a:lstStyle>
            <a:lvl1pPr>
              <a:defRPr b="1"/>
            </a:lvl1pPr>
          </a:lstStyle>
          <a:p>
            <a:r>
              <a:rPr lang="en-US" dirty="0"/>
              <a:t>Click to </a:t>
            </a:r>
            <a:r>
              <a:rPr lang="en-US"/>
              <a:t>edit </a:t>
            </a:r>
            <a:br>
              <a:rPr lang="en-US"/>
            </a:br>
            <a:r>
              <a:rPr lang="en-US"/>
              <a:t>Master </a:t>
            </a:r>
            <a:r>
              <a:rPr lang="en-US" dirty="0"/>
              <a:t>title style</a:t>
            </a:r>
          </a:p>
        </p:txBody>
      </p:sp>
    </p:spTree>
    <p:extLst>
      <p:ext uri="{BB962C8B-B14F-4D97-AF65-F5344CB8AC3E}">
        <p14:creationId xmlns:p14="http://schemas.microsoft.com/office/powerpoint/2010/main" val="339656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grpSp>
        <p:nvGrpSpPr>
          <p:cNvPr id="3" name="Group 2"/>
          <p:cNvGrpSpPr/>
          <p:nvPr userDrawn="1"/>
        </p:nvGrpSpPr>
        <p:grpSpPr>
          <a:xfrm>
            <a:off x="-6351" y="114994"/>
            <a:ext cx="6189963" cy="6743006"/>
            <a:chOff x="-6351" y="114994"/>
            <a:chExt cx="6189963" cy="6743006"/>
          </a:xfrm>
        </p:grpSpPr>
        <p:sp>
          <p:nvSpPr>
            <p:cNvPr id="16" name="Triangle 14">
              <a:extLst>
                <a:ext uri="{FF2B5EF4-FFF2-40B4-BE49-F238E27FC236}">
                  <a16:creationId xmlns:a16="http://schemas.microsoft.com/office/drawing/2014/main" id="{8DD280B7-C40C-3942-9E41-9011655C02F4}"/>
                </a:ext>
              </a:extLst>
            </p:cNvPr>
            <p:cNvSpPr/>
            <p:nvPr userDrawn="1"/>
          </p:nvSpPr>
          <p:spPr>
            <a:xfrm>
              <a:off x="-6351" y="575112"/>
              <a:ext cx="6189963" cy="6282888"/>
            </a:xfrm>
            <a:custGeom>
              <a:avLst/>
              <a:gdLst>
                <a:gd name="connsiteX0" fmla="*/ 0 w 4219200"/>
                <a:gd name="connsiteY0" fmla="*/ 4112443 h 4112443"/>
                <a:gd name="connsiteX1" fmla="*/ 2109600 w 4219200"/>
                <a:gd name="connsiteY1" fmla="*/ 0 h 4112443"/>
                <a:gd name="connsiteX2" fmla="*/ 4219200 w 4219200"/>
                <a:gd name="connsiteY2" fmla="*/ 4112443 h 4112443"/>
                <a:gd name="connsiteX3" fmla="*/ 0 w 4219200"/>
                <a:gd name="connsiteY3" fmla="*/ 4112443 h 4112443"/>
                <a:gd name="connsiteX0" fmla="*/ 446400 w 4665600"/>
                <a:gd name="connsiteY0" fmla="*/ 4710043 h 4710043"/>
                <a:gd name="connsiteX1" fmla="*/ 0 w 4665600"/>
                <a:gd name="connsiteY1" fmla="*/ 0 h 4710043"/>
                <a:gd name="connsiteX2" fmla="*/ 4665600 w 4665600"/>
                <a:gd name="connsiteY2" fmla="*/ 4710043 h 4710043"/>
                <a:gd name="connsiteX3" fmla="*/ 446400 w 4665600"/>
                <a:gd name="connsiteY3" fmla="*/ 4710043 h 4710043"/>
                <a:gd name="connsiteX0" fmla="*/ 7200 w 4665600"/>
                <a:gd name="connsiteY0" fmla="*/ 5826043 h 5826043"/>
                <a:gd name="connsiteX1" fmla="*/ 0 w 4665600"/>
                <a:gd name="connsiteY1" fmla="*/ 0 h 5826043"/>
                <a:gd name="connsiteX2" fmla="*/ 4665600 w 4665600"/>
                <a:gd name="connsiteY2" fmla="*/ 4710043 h 5826043"/>
                <a:gd name="connsiteX3" fmla="*/ 7200 w 4665600"/>
                <a:gd name="connsiteY3" fmla="*/ 5826043 h 5826043"/>
                <a:gd name="connsiteX0" fmla="*/ 7200 w 5724000"/>
                <a:gd name="connsiteY0" fmla="*/ 5826043 h 5826043"/>
                <a:gd name="connsiteX1" fmla="*/ 0 w 5724000"/>
                <a:gd name="connsiteY1" fmla="*/ 0 h 5826043"/>
                <a:gd name="connsiteX2" fmla="*/ 5724000 w 5724000"/>
                <a:gd name="connsiteY2" fmla="*/ 5818843 h 5826043"/>
                <a:gd name="connsiteX3" fmla="*/ 7200 w 5724000"/>
                <a:gd name="connsiteY3" fmla="*/ 5826043 h 5826043"/>
                <a:gd name="connsiteX0" fmla="*/ 7200 w 5739875"/>
                <a:gd name="connsiteY0" fmla="*/ 5826043 h 5826043"/>
                <a:gd name="connsiteX1" fmla="*/ 0 w 5739875"/>
                <a:gd name="connsiteY1" fmla="*/ 0 h 5826043"/>
                <a:gd name="connsiteX2" fmla="*/ 5739875 w 5739875"/>
                <a:gd name="connsiteY2" fmla="*/ 5822018 h 5826043"/>
                <a:gd name="connsiteX3" fmla="*/ 7200 w 5739875"/>
                <a:gd name="connsiteY3" fmla="*/ 5826043 h 5826043"/>
              </a:gdLst>
              <a:ahLst/>
              <a:cxnLst>
                <a:cxn ang="0">
                  <a:pos x="connsiteX0" y="connsiteY0"/>
                </a:cxn>
                <a:cxn ang="0">
                  <a:pos x="connsiteX1" y="connsiteY1"/>
                </a:cxn>
                <a:cxn ang="0">
                  <a:pos x="connsiteX2" y="connsiteY2"/>
                </a:cxn>
                <a:cxn ang="0">
                  <a:pos x="connsiteX3" y="connsiteY3"/>
                </a:cxn>
              </a:cxnLst>
              <a:rect l="l" t="t" r="r" b="b"/>
              <a:pathLst>
                <a:path w="5739875" h="5826043">
                  <a:moveTo>
                    <a:pt x="7200" y="5826043"/>
                  </a:moveTo>
                  <a:lnTo>
                    <a:pt x="0" y="0"/>
                  </a:lnTo>
                  <a:lnTo>
                    <a:pt x="5739875" y="5822018"/>
                  </a:lnTo>
                  <a:lnTo>
                    <a:pt x="7200" y="5826043"/>
                  </a:lnTo>
                  <a:close/>
                </a:path>
              </a:pathLst>
            </a:cu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5701AF60-3767-0A48-BC7A-B4A326585A58}"/>
                </a:ext>
              </a:extLst>
            </p:cNvPr>
            <p:cNvPicPr>
              <a:picLocks noChangeAspect="1"/>
            </p:cNvPicPr>
            <p:nvPr userDrawn="1"/>
          </p:nvPicPr>
          <p:blipFill rotWithShape="1">
            <a:blip r:embed="rId2"/>
            <a:srcRect l="23501"/>
            <a:stretch/>
          </p:blipFill>
          <p:spPr>
            <a:xfrm>
              <a:off x="0" y="114994"/>
              <a:ext cx="2959325" cy="5174012"/>
            </a:xfrm>
            <a:prstGeom prst="rect">
              <a:avLst/>
            </a:prstGeom>
          </p:spPr>
        </p:pic>
      </p:grpSp>
      <p:sp>
        <p:nvSpPr>
          <p:cNvPr id="2" name="Rectangle 1"/>
          <p:cNvSpPr/>
          <p:nvPr userDrawn="1"/>
        </p:nvSpPr>
        <p:spPr>
          <a:xfrm>
            <a:off x="0" y="0"/>
            <a:ext cx="12192000" cy="6163408"/>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9717D5F-E6D5-1846-B942-360145A1BF03}"/>
              </a:ext>
            </a:extLst>
          </p:cNvPr>
          <p:cNvSpPr/>
          <p:nvPr userDrawn="1"/>
        </p:nvSpPr>
        <p:spPr>
          <a:xfrm>
            <a:off x="6872110" y="3693245"/>
            <a:ext cx="4358886" cy="1107996"/>
          </a:xfrm>
          <a:prstGeom prst="rect">
            <a:avLst/>
          </a:prstGeom>
        </p:spPr>
        <p:txBody>
          <a:bodyPr wrap="none">
            <a:spAutoFit/>
          </a:bodyPr>
          <a:lstStyle/>
          <a:p>
            <a:pPr algn="r"/>
            <a:r>
              <a:rPr lang="en-US" sz="6600" b="1" dirty="0">
                <a:solidFill>
                  <a:srgbClr val="D51F32"/>
                </a:solidFill>
                <a:latin typeface="Lub Dub" panose="020B0603030403020204" pitchFamily="34" charset="77"/>
              </a:rPr>
              <a:t>Thank </a:t>
            </a:r>
            <a:r>
              <a:rPr lang="en-US" sz="6600" b="1" spc="-100" dirty="0">
                <a:solidFill>
                  <a:srgbClr val="D51F32"/>
                </a:solidFill>
                <a:latin typeface="Lub Dub" panose="020B0603030403020204" pitchFamily="34" charset="77"/>
              </a:rPr>
              <a:t>you</a:t>
            </a:r>
            <a:r>
              <a:rPr lang="en-US" sz="6600" b="1" dirty="0">
                <a:solidFill>
                  <a:srgbClr val="D51F32"/>
                </a:solidFill>
                <a:latin typeface="Lub Dub" panose="020B0603030403020204" pitchFamily="34" charset="77"/>
              </a:rPr>
              <a:t>!</a:t>
            </a:r>
          </a:p>
        </p:txBody>
      </p:sp>
      <p:pic>
        <p:nvPicPr>
          <p:cNvPr id="10" name="Picture 9">
            <a:extLst>
              <a:ext uri="{FF2B5EF4-FFF2-40B4-BE49-F238E27FC236}">
                <a16:creationId xmlns:a16="http://schemas.microsoft.com/office/drawing/2014/main" id="{B3864797-5155-1640-AE8A-255D14F0DC6D}"/>
              </a:ext>
            </a:extLst>
          </p:cNvPr>
          <p:cNvPicPr>
            <a:picLocks noChangeAspect="1"/>
          </p:cNvPicPr>
          <p:nvPr userDrawn="1"/>
        </p:nvPicPr>
        <p:blipFill>
          <a:blip r:embed="rId3"/>
          <a:stretch>
            <a:fillRect/>
          </a:stretch>
        </p:blipFill>
        <p:spPr>
          <a:xfrm>
            <a:off x="7161625" y="4729653"/>
            <a:ext cx="4048567" cy="981958"/>
          </a:xfrm>
          <a:prstGeom prst="rect">
            <a:avLst/>
          </a:prstGeom>
        </p:spPr>
      </p:pic>
      <p:pic>
        <p:nvPicPr>
          <p:cNvPr id="11" name="Picture 10"/>
          <p:cNvPicPr>
            <a:picLocks noChangeAspect="1"/>
          </p:cNvPicPr>
          <p:nvPr userDrawn="1"/>
        </p:nvPicPr>
        <p:blipFill rotWithShape="1">
          <a:blip r:embed="rId4">
            <a:extLst>
              <a:ext uri="{28A0092B-C50C-407E-A947-70E740481C1C}">
                <a14:useLocalDpi xmlns:a14="http://schemas.microsoft.com/office/drawing/2010/main" val="0"/>
              </a:ext>
            </a:extLst>
          </a:blip>
          <a:srcRect t="47834"/>
          <a:stretch/>
        </p:blipFill>
        <p:spPr>
          <a:xfrm>
            <a:off x="4009292" y="464432"/>
            <a:ext cx="5767755" cy="3165379"/>
          </a:xfrm>
          <a:prstGeom prst="rect">
            <a:avLst/>
          </a:prstGeom>
        </p:spPr>
      </p:pic>
      <p:pic>
        <p:nvPicPr>
          <p:cNvPr id="12" name="Picture 11">
            <a:extLst>
              <a:ext uri="{FF2B5EF4-FFF2-40B4-BE49-F238E27FC236}">
                <a16:creationId xmlns:a16="http://schemas.microsoft.com/office/drawing/2014/main" id="{78C23BD3-56EF-F547-8B14-16CF7B6E70A9}"/>
              </a:ext>
            </a:extLst>
          </p:cNvPr>
          <p:cNvPicPr>
            <a:picLocks noChangeAspect="1"/>
          </p:cNvPicPr>
          <p:nvPr userDrawn="1"/>
        </p:nvPicPr>
        <p:blipFill rotWithShape="1">
          <a:blip r:embed="rId5"/>
          <a:srcRect t="95443" b="3164"/>
          <a:stretch/>
        </p:blipFill>
        <p:spPr>
          <a:xfrm>
            <a:off x="-6350" y="6175943"/>
            <a:ext cx="12198350" cy="76240"/>
          </a:xfrm>
          <a:prstGeom prst="rect">
            <a:avLst/>
          </a:prstGeom>
        </p:spPr>
      </p:pic>
      <p:sp>
        <p:nvSpPr>
          <p:cNvPr id="13" name="Rectangle 12">
            <a:extLst>
              <a:ext uri="{FF2B5EF4-FFF2-40B4-BE49-F238E27FC236}">
                <a16:creationId xmlns:a16="http://schemas.microsoft.com/office/drawing/2014/main" id="{EE7B70CD-883E-CB43-8240-9AC4959B4B71}"/>
              </a:ext>
            </a:extLst>
          </p:cNvPr>
          <p:cNvSpPr/>
          <p:nvPr userDrawn="1"/>
        </p:nvSpPr>
        <p:spPr>
          <a:xfrm>
            <a:off x="-6351" y="6248665"/>
            <a:ext cx="12198351" cy="612608"/>
          </a:xfrm>
          <a:prstGeom prst="rect">
            <a:avLst/>
          </a:prstGeom>
          <a:solidFill>
            <a:srgbClr val="D51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CF6F588-6322-9E43-82CC-FA06ECD7B4C9}"/>
              </a:ext>
            </a:extLst>
          </p:cNvPr>
          <p:cNvSpPr txBox="1"/>
          <p:nvPr userDrawn="1"/>
        </p:nvSpPr>
        <p:spPr>
          <a:xfrm>
            <a:off x="138554" y="6414118"/>
            <a:ext cx="4333795" cy="336374"/>
          </a:xfrm>
          <a:prstGeom prst="rect">
            <a:avLst/>
          </a:prstGeom>
          <a:noFill/>
        </p:spPr>
        <p:txBody>
          <a:bodyPr wrap="square" rtlCol="0">
            <a:spAutoFit/>
          </a:bodyPr>
          <a:lstStyle/>
          <a:p>
            <a:pPr>
              <a:lnSpc>
                <a:spcPts val="1820"/>
              </a:lnSpc>
            </a:pPr>
            <a:r>
              <a:rPr lang="en-US" sz="2300" b="1" dirty="0" err="1">
                <a:solidFill>
                  <a:schemeClr val="bg1"/>
                </a:solidFill>
                <a:latin typeface="Lub Dub" panose="020B0603030403020204" pitchFamily="34" charset="77"/>
                <a:cs typeface="Arial" panose="020B0604020202020204" pitchFamily="34" charset="0"/>
              </a:rPr>
              <a:t>ScientificSessions.org</a:t>
            </a:r>
            <a:endParaRPr lang="en-US" sz="2300" b="1" dirty="0">
              <a:solidFill>
                <a:schemeClr val="bg1"/>
              </a:solidFill>
              <a:latin typeface="Lub Dub" panose="020B0603030403020204" pitchFamily="34" charset="77"/>
              <a:cs typeface="Arial" panose="020B0604020202020204" pitchFamily="34" charset="0"/>
            </a:endParaRPr>
          </a:p>
        </p:txBody>
      </p:sp>
      <p:sp>
        <p:nvSpPr>
          <p:cNvPr id="15" name="TextBox 14">
            <a:extLst>
              <a:ext uri="{FF2B5EF4-FFF2-40B4-BE49-F238E27FC236}">
                <a16:creationId xmlns:a16="http://schemas.microsoft.com/office/drawing/2014/main" id="{61805177-1638-8343-A567-8C252AD3A475}"/>
              </a:ext>
            </a:extLst>
          </p:cNvPr>
          <p:cNvSpPr txBox="1"/>
          <p:nvPr userDrawn="1"/>
        </p:nvSpPr>
        <p:spPr>
          <a:xfrm>
            <a:off x="7719653" y="6414118"/>
            <a:ext cx="4333795" cy="336374"/>
          </a:xfrm>
          <a:prstGeom prst="rect">
            <a:avLst/>
          </a:prstGeom>
          <a:noFill/>
        </p:spPr>
        <p:txBody>
          <a:bodyPr wrap="square" rtlCol="0">
            <a:spAutoFit/>
          </a:bodyPr>
          <a:lstStyle/>
          <a:p>
            <a:pPr algn="r">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spTree>
    <p:extLst>
      <p:ext uri="{BB962C8B-B14F-4D97-AF65-F5344CB8AC3E}">
        <p14:creationId xmlns:p14="http://schemas.microsoft.com/office/powerpoint/2010/main" val="36885491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
            <a:extLst>
              <a:ext uri="{FF2B5EF4-FFF2-40B4-BE49-F238E27FC236}">
                <a16:creationId xmlns:a16="http://schemas.microsoft.com/office/drawing/2014/main" id="{E7324818-51D3-5641-BD30-D705B8C36D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362B00F0-E54B-984F-91E8-1BBB5A82EF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50CB2581-6813-5949-8AEA-098EF47AC7A3}"/>
              </a:ext>
            </a:extLst>
          </p:cNvPr>
          <p:cNvSpPr>
            <a:spLocks noGrp="1" noChangeArrowheads="1"/>
          </p:cNvSpPr>
          <p:nvPr>
            <p:ph type="sldNum" sz="quarter" idx="12"/>
          </p:nvPr>
        </p:nvSpPr>
        <p:spPr>
          <a:ln/>
        </p:spPr>
        <p:txBody>
          <a:bodyPr/>
          <a:lstStyle>
            <a:lvl1pPr>
              <a:defRPr/>
            </a:lvl1pPr>
          </a:lstStyle>
          <a:p>
            <a:pPr>
              <a:defRPr/>
            </a:pPr>
            <a:fld id="{844DF2C6-E978-6140-AA0E-55B338EE0BC6}" type="slidenum">
              <a:rPr lang="en-US" altLang="x-none"/>
              <a:pPr>
                <a:defRPr/>
              </a:pPr>
              <a:t>‹#›</a:t>
            </a:fld>
            <a:endParaRPr lang="en-US" altLang="x-none"/>
          </a:p>
        </p:txBody>
      </p:sp>
    </p:spTree>
    <p:extLst>
      <p:ext uri="{BB962C8B-B14F-4D97-AF65-F5344CB8AC3E}">
        <p14:creationId xmlns:p14="http://schemas.microsoft.com/office/powerpoint/2010/main" val="37573355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E71A2A6-1250-6C40-8B38-FFA00652A1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D6F08E83-8B9F-7E4B-885D-8991DC5E61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04363346-BF4B-164A-B791-E6A91A3B73F2}"/>
              </a:ext>
            </a:extLst>
          </p:cNvPr>
          <p:cNvSpPr>
            <a:spLocks noGrp="1" noChangeArrowheads="1"/>
          </p:cNvSpPr>
          <p:nvPr>
            <p:ph type="sldNum" sz="quarter" idx="12"/>
          </p:nvPr>
        </p:nvSpPr>
        <p:spPr>
          <a:ln/>
        </p:spPr>
        <p:txBody>
          <a:bodyPr/>
          <a:lstStyle>
            <a:lvl1pPr>
              <a:defRPr/>
            </a:lvl1pPr>
          </a:lstStyle>
          <a:p>
            <a:pPr>
              <a:defRPr/>
            </a:pPr>
            <a:fld id="{746507B3-0466-BF47-B2E3-1F4F878EC2E3}" type="slidenum">
              <a:rPr lang="en-US" altLang="x-none"/>
              <a:pPr>
                <a:defRPr/>
              </a:pPr>
              <a:t>‹#›</a:t>
            </a:fld>
            <a:endParaRPr lang="en-US" altLang="x-none"/>
          </a:p>
        </p:txBody>
      </p:sp>
    </p:spTree>
    <p:extLst>
      <p:ext uri="{BB962C8B-B14F-4D97-AF65-F5344CB8AC3E}">
        <p14:creationId xmlns:p14="http://schemas.microsoft.com/office/powerpoint/2010/main" val="365342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19F9-C870-144C-9F7F-207C1A7974E8}"/>
              </a:ext>
            </a:extLst>
          </p:cNvPr>
          <p:cNvSpPr>
            <a:spLocks noGrp="1"/>
          </p:cNvSpPr>
          <p:nvPr>
            <p:ph type="title"/>
          </p:nvPr>
        </p:nvSpPr>
        <p:spPr>
          <a:xfrm>
            <a:off x="328245" y="365125"/>
            <a:ext cx="11347939" cy="962513"/>
          </a:xfrm>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AF2BB229-52A8-A441-A0C1-A83D70AB709A}"/>
              </a:ext>
            </a:extLst>
          </p:cNvPr>
          <p:cNvSpPr>
            <a:spLocks noGrp="1"/>
          </p:cNvSpPr>
          <p:nvPr>
            <p:ph idx="1"/>
          </p:nvPr>
        </p:nvSpPr>
        <p:spPr>
          <a:xfrm>
            <a:off x="328245" y="1649779"/>
            <a:ext cx="4938347" cy="3370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B27E01BD-CD9A-1342-A639-2A4E48DB83B1}"/>
              </a:ext>
            </a:extLst>
          </p:cNvPr>
          <p:cNvPicPr>
            <a:picLocks noChangeAspect="1"/>
          </p:cNvPicPr>
          <p:nvPr userDrawn="1"/>
        </p:nvPicPr>
        <p:blipFill rotWithShape="1">
          <a:blip r:embed="rId2"/>
          <a:srcRect t="95443" b="3164"/>
          <a:stretch/>
        </p:blipFill>
        <p:spPr>
          <a:xfrm>
            <a:off x="-6350" y="6044058"/>
            <a:ext cx="12198350" cy="76240"/>
          </a:xfrm>
          <a:prstGeom prst="rect">
            <a:avLst/>
          </a:prstGeom>
        </p:spPr>
      </p:pic>
      <p:sp>
        <p:nvSpPr>
          <p:cNvPr id="8" name="Rectangle 7">
            <a:extLst>
              <a:ext uri="{FF2B5EF4-FFF2-40B4-BE49-F238E27FC236}">
                <a16:creationId xmlns:a16="http://schemas.microsoft.com/office/drawing/2014/main" id="{9AB65388-091C-AA4D-8A46-4066724BAB6D}"/>
              </a:ext>
            </a:extLst>
          </p:cNvPr>
          <p:cNvSpPr/>
          <p:nvPr userDrawn="1"/>
        </p:nvSpPr>
        <p:spPr>
          <a:xfrm>
            <a:off x="-6350" y="6119446"/>
            <a:ext cx="7110535" cy="741827"/>
          </a:xfrm>
          <a:prstGeom prst="rect">
            <a:avLst/>
          </a:prstGeom>
          <a:gradFill>
            <a:gsLst>
              <a:gs pos="0">
                <a:schemeClr val="bg1"/>
              </a:gs>
              <a:gs pos="63000">
                <a:srgbClr val="D51F3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t="47834"/>
          <a:stretch/>
        </p:blipFill>
        <p:spPr>
          <a:xfrm>
            <a:off x="10928840" y="6172279"/>
            <a:ext cx="1169377" cy="641761"/>
          </a:xfrm>
          <a:prstGeom prst="rect">
            <a:avLst/>
          </a:prstGeom>
        </p:spPr>
      </p:pic>
      <p:sp>
        <p:nvSpPr>
          <p:cNvPr id="11" name="TextBox 10">
            <a:extLst>
              <a:ext uri="{FF2B5EF4-FFF2-40B4-BE49-F238E27FC236}">
                <a16:creationId xmlns:a16="http://schemas.microsoft.com/office/drawing/2014/main" id="{ECF6F588-6322-9E43-82CC-FA06ECD7B4C9}"/>
              </a:ext>
            </a:extLst>
          </p:cNvPr>
          <p:cNvSpPr txBox="1"/>
          <p:nvPr userDrawn="1"/>
        </p:nvSpPr>
        <p:spPr>
          <a:xfrm>
            <a:off x="138554" y="6414118"/>
            <a:ext cx="4333795" cy="336374"/>
          </a:xfrm>
          <a:prstGeom prst="rect">
            <a:avLst/>
          </a:prstGeom>
          <a:noFill/>
        </p:spPr>
        <p:txBody>
          <a:bodyPr wrap="square" rtlCol="0">
            <a:spAutoFit/>
          </a:bodyPr>
          <a:lstStyle/>
          <a:p>
            <a:pPr>
              <a:lnSpc>
                <a:spcPts val="1820"/>
              </a:lnSpc>
            </a:pPr>
            <a:r>
              <a:rPr lang="en-US" sz="2300" b="1" dirty="0" err="1">
                <a:solidFill>
                  <a:schemeClr val="bg1"/>
                </a:solidFill>
                <a:latin typeface="Lub Dub" panose="020B0603030403020204" pitchFamily="34" charset="77"/>
                <a:cs typeface="Arial" panose="020B0604020202020204" pitchFamily="34" charset="0"/>
              </a:rPr>
              <a:t>ScientificSessions.org</a:t>
            </a:r>
            <a:endParaRPr lang="en-US" sz="2300" b="1" dirty="0">
              <a:solidFill>
                <a:schemeClr val="bg1"/>
              </a:solidFill>
              <a:latin typeface="Lub Dub" panose="020B0603030403020204" pitchFamily="34" charset="77"/>
              <a:cs typeface="Arial" panose="020B0604020202020204" pitchFamily="34" charset="0"/>
            </a:endParaRPr>
          </a:p>
        </p:txBody>
      </p:sp>
      <p:sp>
        <p:nvSpPr>
          <p:cNvPr id="12" name="TextBox 11">
            <a:extLst>
              <a:ext uri="{FF2B5EF4-FFF2-40B4-BE49-F238E27FC236}">
                <a16:creationId xmlns:a16="http://schemas.microsoft.com/office/drawing/2014/main" id="{61805177-1638-8343-A567-8C252AD3A475}"/>
              </a:ext>
            </a:extLst>
          </p:cNvPr>
          <p:cNvSpPr txBox="1"/>
          <p:nvPr userDrawn="1"/>
        </p:nvSpPr>
        <p:spPr>
          <a:xfrm>
            <a:off x="3042146" y="6414118"/>
            <a:ext cx="1327632" cy="323165"/>
          </a:xfrm>
          <a:prstGeom prst="rect">
            <a:avLst/>
          </a:prstGeom>
          <a:noFill/>
        </p:spPr>
        <p:txBody>
          <a:bodyPr wrap="square" rtlCol="0">
            <a:spAutoFit/>
          </a:bodyPr>
          <a:lstStyle/>
          <a:p>
            <a:pPr algn="l">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sp>
        <p:nvSpPr>
          <p:cNvPr id="9" name="Content Placeholder 2">
            <a:extLst>
              <a:ext uri="{FF2B5EF4-FFF2-40B4-BE49-F238E27FC236}">
                <a16:creationId xmlns:a16="http://schemas.microsoft.com/office/drawing/2014/main" id="{AF2BB229-52A8-A441-A0C1-A83D70AB709A}"/>
              </a:ext>
            </a:extLst>
          </p:cNvPr>
          <p:cNvSpPr>
            <a:spLocks noGrp="1"/>
          </p:cNvSpPr>
          <p:nvPr>
            <p:ph idx="10"/>
          </p:nvPr>
        </p:nvSpPr>
        <p:spPr>
          <a:xfrm>
            <a:off x="6172200" y="1649779"/>
            <a:ext cx="4938347" cy="3370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0879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319"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319"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7591475-B40A-0A46-A9C1-48C19BBF5A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E17526D7-4020-ED4F-A187-A11DEC2F4D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9F35201A-81B5-D448-B29A-7DDBEC6A937F}"/>
              </a:ext>
            </a:extLst>
          </p:cNvPr>
          <p:cNvSpPr>
            <a:spLocks noGrp="1" noChangeArrowheads="1"/>
          </p:cNvSpPr>
          <p:nvPr>
            <p:ph type="sldNum" sz="quarter" idx="12"/>
          </p:nvPr>
        </p:nvSpPr>
        <p:spPr>
          <a:ln/>
        </p:spPr>
        <p:txBody>
          <a:bodyPr/>
          <a:lstStyle>
            <a:lvl1pPr>
              <a:defRPr/>
            </a:lvl1pPr>
          </a:lstStyle>
          <a:p>
            <a:pPr>
              <a:defRPr/>
            </a:pPr>
            <a:fld id="{C3B1D585-0AD9-3944-B243-E1F9044E9C22}" type="slidenum">
              <a:rPr lang="en-US" altLang="x-none"/>
              <a:pPr>
                <a:defRPr/>
              </a:pPr>
              <a:t>‹#›</a:t>
            </a:fld>
            <a:endParaRPr lang="en-US" altLang="x-none"/>
          </a:p>
        </p:txBody>
      </p:sp>
    </p:spTree>
    <p:extLst>
      <p:ext uri="{BB962C8B-B14F-4D97-AF65-F5344CB8AC3E}">
        <p14:creationId xmlns:p14="http://schemas.microsoft.com/office/powerpoint/2010/main" val="173503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1795" y="1295400"/>
            <a:ext cx="531518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95400"/>
            <a:ext cx="53170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A7C5DF0F-080B-1545-BCB0-26FA6F8F05D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7C79F79-119A-0343-A263-EB68090123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id="{B828CA27-EC82-CA48-A2D8-20EEFF95B817}"/>
              </a:ext>
            </a:extLst>
          </p:cNvPr>
          <p:cNvSpPr>
            <a:spLocks noGrp="1" noChangeArrowheads="1"/>
          </p:cNvSpPr>
          <p:nvPr>
            <p:ph type="sldNum" sz="quarter" idx="12"/>
          </p:nvPr>
        </p:nvSpPr>
        <p:spPr>
          <a:ln/>
        </p:spPr>
        <p:txBody>
          <a:bodyPr/>
          <a:lstStyle>
            <a:lvl1pPr>
              <a:defRPr/>
            </a:lvl1pPr>
          </a:lstStyle>
          <a:p>
            <a:pPr>
              <a:defRPr/>
            </a:pPr>
            <a:fld id="{1FFA5222-D02E-5F4C-8144-FF43BF9752F0}" type="slidenum">
              <a:rPr lang="en-US" altLang="x-none"/>
              <a:pPr>
                <a:defRPr/>
              </a:pPr>
              <a:t>‹#›</a:t>
            </a:fld>
            <a:endParaRPr lang="en-US" altLang="x-none"/>
          </a:p>
        </p:txBody>
      </p:sp>
    </p:spTree>
    <p:extLst>
      <p:ext uri="{BB962C8B-B14F-4D97-AF65-F5344CB8AC3E}">
        <p14:creationId xmlns:p14="http://schemas.microsoft.com/office/powerpoint/2010/main" val="32863211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6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6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837" y="1535113"/>
            <a:ext cx="5388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837" y="2174875"/>
            <a:ext cx="5388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5ACC7EB6-5D48-CA4D-BB72-AD3048D6834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CF9F4B9B-3943-0746-AFF4-539AD7925F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
            <a:extLst>
              <a:ext uri="{FF2B5EF4-FFF2-40B4-BE49-F238E27FC236}">
                <a16:creationId xmlns:a16="http://schemas.microsoft.com/office/drawing/2014/main" id="{C1D789FB-7481-6A4F-88B7-9ABA0A7A46D8}"/>
              </a:ext>
            </a:extLst>
          </p:cNvPr>
          <p:cNvSpPr>
            <a:spLocks noGrp="1" noChangeArrowheads="1"/>
          </p:cNvSpPr>
          <p:nvPr>
            <p:ph type="sldNum" sz="quarter" idx="12"/>
          </p:nvPr>
        </p:nvSpPr>
        <p:spPr>
          <a:ln/>
        </p:spPr>
        <p:txBody>
          <a:bodyPr/>
          <a:lstStyle>
            <a:lvl1pPr>
              <a:defRPr/>
            </a:lvl1pPr>
          </a:lstStyle>
          <a:p>
            <a:pPr>
              <a:defRPr/>
            </a:pPr>
            <a:fld id="{622EC998-8C23-2847-BCCE-A55019EF5054}" type="slidenum">
              <a:rPr lang="en-US" altLang="x-none"/>
              <a:pPr>
                <a:defRPr/>
              </a:pPr>
              <a:t>‹#›</a:t>
            </a:fld>
            <a:endParaRPr lang="en-US" altLang="x-none"/>
          </a:p>
        </p:txBody>
      </p:sp>
    </p:spTree>
    <p:extLst>
      <p:ext uri="{BB962C8B-B14F-4D97-AF65-F5344CB8AC3E}">
        <p14:creationId xmlns:p14="http://schemas.microsoft.com/office/powerpoint/2010/main" val="23294336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8387645D-DC36-E444-90A9-F3EA5A10016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F3A17393-42D6-FD4A-B6AA-12B31D5128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033939FD-0461-2745-A92A-0E4C978AB250}"/>
              </a:ext>
            </a:extLst>
          </p:cNvPr>
          <p:cNvSpPr>
            <a:spLocks noGrp="1" noChangeArrowheads="1"/>
          </p:cNvSpPr>
          <p:nvPr>
            <p:ph type="sldNum" sz="quarter" idx="12"/>
          </p:nvPr>
        </p:nvSpPr>
        <p:spPr>
          <a:ln/>
        </p:spPr>
        <p:txBody>
          <a:bodyPr/>
          <a:lstStyle>
            <a:lvl1pPr>
              <a:defRPr/>
            </a:lvl1pPr>
          </a:lstStyle>
          <a:p>
            <a:pPr>
              <a:defRPr/>
            </a:pPr>
            <a:fld id="{A2A3E490-1BF0-2E4E-B8A3-EC3126EE2764}" type="slidenum">
              <a:rPr lang="en-US" altLang="x-none"/>
              <a:pPr>
                <a:defRPr/>
              </a:pPr>
              <a:t>‹#›</a:t>
            </a:fld>
            <a:endParaRPr lang="en-US" altLang="x-none"/>
          </a:p>
        </p:txBody>
      </p:sp>
    </p:spTree>
    <p:extLst>
      <p:ext uri="{BB962C8B-B14F-4D97-AF65-F5344CB8AC3E}">
        <p14:creationId xmlns:p14="http://schemas.microsoft.com/office/powerpoint/2010/main" val="11410211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3AAF719-ADDC-F14A-8C0E-E50809871FB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14BD288C-0210-9847-8E8C-7B75F09617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
            <a:extLst>
              <a:ext uri="{FF2B5EF4-FFF2-40B4-BE49-F238E27FC236}">
                <a16:creationId xmlns:a16="http://schemas.microsoft.com/office/drawing/2014/main" id="{3D80C918-254E-D741-A9C2-754B02AEB38A}"/>
              </a:ext>
            </a:extLst>
          </p:cNvPr>
          <p:cNvSpPr>
            <a:spLocks noGrp="1" noChangeArrowheads="1"/>
          </p:cNvSpPr>
          <p:nvPr>
            <p:ph type="sldNum" sz="quarter" idx="12"/>
          </p:nvPr>
        </p:nvSpPr>
        <p:spPr>
          <a:ln/>
        </p:spPr>
        <p:txBody>
          <a:bodyPr/>
          <a:lstStyle>
            <a:lvl1pPr>
              <a:defRPr/>
            </a:lvl1pPr>
          </a:lstStyle>
          <a:p>
            <a:pPr>
              <a:defRPr/>
            </a:pPr>
            <a:fld id="{6C21D0C4-87E7-2545-839F-3FEEA6BD4DF1}" type="slidenum">
              <a:rPr lang="en-US" altLang="x-none"/>
              <a:pPr>
                <a:defRPr/>
              </a:pPr>
              <a:t>‹#›</a:t>
            </a:fld>
            <a:endParaRPr lang="en-US" altLang="x-none"/>
          </a:p>
        </p:txBody>
      </p:sp>
    </p:spTree>
    <p:extLst>
      <p:ext uri="{BB962C8B-B14F-4D97-AF65-F5344CB8AC3E}">
        <p14:creationId xmlns:p14="http://schemas.microsoft.com/office/powerpoint/2010/main" val="40033416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319"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7675" y="273057"/>
            <a:ext cx="68147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8B5C1B43-A36A-204A-9065-568B33D9E75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A310C458-FA35-3640-B1AF-7398E1F450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id="{E7D920F2-8ABF-B243-9B32-BE02EBBE2023}"/>
              </a:ext>
            </a:extLst>
          </p:cNvPr>
          <p:cNvSpPr>
            <a:spLocks noGrp="1" noChangeArrowheads="1"/>
          </p:cNvSpPr>
          <p:nvPr>
            <p:ph type="sldNum" sz="quarter" idx="12"/>
          </p:nvPr>
        </p:nvSpPr>
        <p:spPr>
          <a:ln/>
        </p:spPr>
        <p:txBody>
          <a:bodyPr/>
          <a:lstStyle>
            <a:lvl1pPr>
              <a:defRPr/>
            </a:lvl1pPr>
          </a:lstStyle>
          <a:p>
            <a:pPr>
              <a:defRPr/>
            </a:pPr>
            <a:fld id="{8ECB6E96-B6EE-954C-9150-974A7C227FB0}" type="slidenum">
              <a:rPr lang="en-US" altLang="x-none"/>
              <a:pPr>
                <a:defRPr/>
              </a:pPr>
              <a:t>‹#›</a:t>
            </a:fld>
            <a:endParaRPr lang="en-US" altLang="x-none"/>
          </a:p>
        </p:txBody>
      </p:sp>
    </p:spTree>
    <p:extLst>
      <p:ext uri="{BB962C8B-B14F-4D97-AF65-F5344CB8AC3E}">
        <p14:creationId xmlns:p14="http://schemas.microsoft.com/office/powerpoint/2010/main" val="22246836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1"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481"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481"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F268B055-D4D2-A049-8861-970D144B686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6A45297E-4302-A840-90D9-902714444D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id="{DC569AE3-400A-C845-B0A5-3F8502211EDB}"/>
              </a:ext>
            </a:extLst>
          </p:cNvPr>
          <p:cNvSpPr>
            <a:spLocks noGrp="1" noChangeArrowheads="1"/>
          </p:cNvSpPr>
          <p:nvPr>
            <p:ph type="sldNum" sz="quarter" idx="12"/>
          </p:nvPr>
        </p:nvSpPr>
        <p:spPr>
          <a:ln/>
        </p:spPr>
        <p:txBody>
          <a:bodyPr/>
          <a:lstStyle>
            <a:lvl1pPr>
              <a:defRPr/>
            </a:lvl1pPr>
          </a:lstStyle>
          <a:p>
            <a:pPr>
              <a:defRPr/>
            </a:pPr>
            <a:fld id="{5DD1191E-28C9-7E43-838A-F8C43C65B8B2}" type="slidenum">
              <a:rPr lang="en-US" altLang="x-none"/>
              <a:pPr>
                <a:defRPr/>
              </a:pPr>
              <a:t>‹#›</a:t>
            </a:fld>
            <a:endParaRPr lang="en-US" altLang="x-none"/>
          </a:p>
        </p:txBody>
      </p:sp>
    </p:spTree>
    <p:extLst>
      <p:ext uri="{BB962C8B-B14F-4D97-AF65-F5344CB8AC3E}">
        <p14:creationId xmlns:p14="http://schemas.microsoft.com/office/powerpoint/2010/main" val="34177869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FA1E5A71-2F42-AB4A-B602-1E25894B12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5AFE0827-492A-8B4F-A503-C9C525D2D4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910FDE33-4919-2F41-8F9F-9494D8ECC22E}"/>
              </a:ext>
            </a:extLst>
          </p:cNvPr>
          <p:cNvSpPr>
            <a:spLocks noGrp="1" noChangeArrowheads="1"/>
          </p:cNvSpPr>
          <p:nvPr>
            <p:ph type="sldNum" sz="quarter" idx="12"/>
          </p:nvPr>
        </p:nvSpPr>
        <p:spPr>
          <a:ln/>
        </p:spPr>
        <p:txBody>
          <a:bodyPr/>
          <a:lstStyle>
            <a:lvl1pPr>
              <a:defRPr/>
            </a:lvl1pPr>
          </a:lstStyle>
          <a:p>
            <a:pPr>
              <a:defRPr/>
            </a:pPr>
            <a:fld id="{23BF0DC6-B39F-E847-A48D-E2863F2273E4}" type="slidenum">
              <a:rPr lang="en-US" altLang="x-none"/>
              <a:pPr>
                <a:defRPr/>
              </a:pPr>
              <a:t>‹#›</a:t>
            </a:fld>
            <a:endParaRPr lang="en-US" altLang="x-none"/>
          </a:p>
        </p:txBody>
      </p:sp>
    </p:spTree>
    <p:extLst>
      <p:ext uri="{BB962C8B-B14F-4D97-AF65-F5344CB8AC3E}">
        <p14:creationId xmlns:p14="http://schemas.microsoft.com/office/powerpoint/2010/main" val="17964847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2858" y="38100"/>
            <a:ext cx="2701809" cy="5372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1797" y="38100"/>
            <a:ext cx="7930444" cy="5372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6EEC56BD-8951-C34C-857B-D3746C68971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EDD1F711-320C-614E-8A4F-E1F38C822F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2E1B262F-A98B-D549-B0CB-FB340A5A07D9}"/>
              </a:ext>
            </a:extLst>
          </p:cNvPr>
          <p:cNvSpPr>
            <a:spLocks noGrp="1" noChangeArrowheads="1"/>
          </p:cNvSpPr>
          <p:nvPr>
            <p:ph type="sldNum" sz="quarter" idx="12"/>
          </p:nvPr>
        </p:nvSpPr>
        <p:spPr>
          <a:ln/>
        </p:spPr>
        <p:txBody>
          <a:bodyPr/>
          <a:lstStyle>
            <a:lvl1pPr>
              <a:defRPr/>
            </a:lvl1pPr>
          </a:lstStyle>
          <a:p>
            <a:pPr>
              <a:defRPr/>
            </a:pPr>
            <a:fld id="{4001CEDE-538A-5B49-AB49-028947E82A40}" type="slidenum">
              <a:rPr lang="en-US" altLang="x-none"/>
              <a:pPr>
                <a:defRPr/>
              </a:pPr>
              <a:t>‹#›</a:t>
            </a:fld>
            <a:endParaRPr lang="en-US" altLang="x-none"/>
          </a:p>
        </p:txBody>
      </p:sp>
    </p:spTree>
    <p:extLst>
      <p:ext uri="{BB962C8B-B14F-4D97-AF65-F5344CB8AC3E}">
        <p14:creationId xmlns:p14="http://schemas.microsoft.com/office/powerpoint/2010/main" val="41931841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73289" y="38100"/>
            <a:ext cx="10566400" cy="876300"/>
          </a:xfrm>
        </p:spPr>
        <p:txBody>
          <a:bodyPr/>
          <a:lstStyle/>
          <a:p>
            <a:r>
              <a:rPr lang="en-US"/>
              <a:t>Click to edit Master title style</a:t>
            </a:r>
          </a:p>
        </p:txBody>
      </p:sp>
      <p:sp>
        <p:nvSpPr>
          <p:cNvPr id="3" name="Table Placeholder 2"/>
          <p:cNvSpPr>
            <a:spLocks noGrp="1"/>
          </p:cNvSpPr>
          <p:nvPr>
            <p:ph type="tbl" idx="1"/>
          </p:nvPr>
        </p:nvSpPr>
        <p:spPr>
          <a:xfrm>
            <a:off x="701797" y="1295400"/>
            <a:ext cx="10812873" cy="4114800"/>
          </a:xfrm>
        </p:spPr>
        <p:txBody>
          <a:bodyPr/>
          <a:lstStyle/>
          <a:p>
            <a:pPr lvl="0"/>
            <a:endParaRPr lang="en-US" noProof="0"/>
          </a:p>
        </p:txBody>
      </p:sp>
      <p:sp>
        <p:nvSpPr>
          <p:cNvPr id="4" name="Rectangle 2">
            <a:extLst>
              <a:ext uri="{FF2B5EF4-FFF2-40B4-BE49-F238E27FC236}">
                <a16:creationId xmlns:a16="http://schemas.microsoft.com/office/drawing/2014/main" id="{1151CFBE-E0C3-084C-9088-530C1A6B687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4248B4F9-0A68-9A44-A39D-3EC1993C68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55336B71-006F-8648-900D-D8B2DCB5BB8B}"/>
              </a:ext>
            </a:extLst>
          </p:cNvPr>
          <p:cNvSpPr>
            <a:spLocks noGrp="1" noChangeArrowheads="1"/>
          </p:cNvSpPr>
          <p:nvPr>
            <p:ph type="sldNum" sz="quarter" idx="12"/>
          </p:nvPr>
        </p:nvSpPr>
        <p:spPr>
          <a:ln/>
        </p:spPr>
        <p:txBody>
          <a:bodyPr/>
          <a:lstStyle>
            <a:lvl1pPr>
              <a:defRPr/>
            </a:lvl1pPr>
          </a:lstStyle>
          <a:p>
            <a:pPr>
              <a:defRPr/>
            </a:pPr>
            <a:fld id="{E05FDAA4-38FE-F54E-872A-15EC5FA83838}" type="slidenum">
              <a:rPr lang="en-US" altLang="x-none"/>
              <a:pPr>
                <a:defRPr/>
              </a:pPr>
              <a:t>‹#›</a:t>
            </a:fld>
            <a:endParaRPr lang="en-US" altLang="x-none"/>
          </a:p>
        </p:txBody>
      </p:sp>
    </p:spTree>
    <p:extLst>
      <p:ext uri="{BB962C8B-B14F-4D97-AF65-F5344CB8AC3E}">
        <p14:creationId xmlns:p14="http://schemas.microsoft.com/office/powerpoint/2010/main" val="1846831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t="47834"/>
          <a:stretch/>
        </p:blipFill>
        <p:spPr>
          <a:xfrm>
            <a:off x="580293" y="1813933"/>
            <a:ext cx="4064330" cy="2230529"/>
          </a:xfrm>
          <a:prstGeom prst="rect">
            <a:avLst/>
          </a:prstGeom>
        </p:spPr>
      </p:pic>
      <p:pic>
        <p:nvPicPr>
          <p:cNvPr id="12" name="Picture 11">
            <a:extLst>
              <a:ext uri="{FF2B5EF4-FFF2-40B4-BE49-F238E27FC236}">
                <a16:creationId xmlns:a16="http://schemas.microsoft.com/office/drawing/2014/main" id="{78C23BD3-56EF-F547-8B14-16CF7B6E70A9}"/>
              </a:ext>
            </a:extLst>
          </p:cNvPr>
          <p:cNvPicPr>
            <a:picLocks noChangeAspect="1"/>
          </p:cNvPicPr>
          <p:nvPr userDrawn="1"/>
        </p:nvPicPr>
        <p:blipFill rotWithShape="1">
          <a:blip r:embed="rId3"/>
          <a:srcRect t="95443" b="3164"/>
          <a:stretch/>
        </p:blipFill>
        <p:spPr>
          <a:xfrm>
            <a:off x="-6350" y="6175943"/>
            <a:ext cx="12198350" cy="76240"/>
          </a:xfrm>
          <a:prstGeom prst="rect">
            <a:avLst/>
          </a:prstGeom>
        </p:spPr>
      </p:pic>
      <p:sp>
        <p:nvSpPr>
          <p:cNvPr id="13" name="Rectangle 12">
            <a:extLst>
              <a:ext uri="{FF2B5EF4-FFF2-40B4-BE49-F238E27FC236}">
                <a16:creationId xmlns:a16="http://schemas.microsoft.com/office/drawing/2014/main" id="{EE7B70CD-883E-CB43-8240-9AC4959B4B71}"/>
              </a:ext>
            </a:extLst>
          </p:cNvPr>
          <p:cNvSpPr/>
          <p:nvPr userDrawn="1"/>
        </p:nvSpPr>
        <p:spPr>
          <a:xfrm>
            <a:off x="-6351" y="6248665"/>
            <a:ext cx="12198351" cy="612608"/>
          </a:xfrm>
          <a:prstGeom prst="rect">
            <a:avLst/>
          </a:prstGeom>
          <a:solidFill>
            <a:srgbClr val="D51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CF6F588-6322-9E43-82CC-FA06ECD7B4C9}"/>
              </a:ext>
            </a:extLst>
          </p:cNvPr>
          <p:cNvSpPr txBox="1"/>
          <p:nvPr userDrawn="1"/>
        </p:nvSpPr>
        <p:spPr>
          <a:xfrm>
            <a:off x="138554" y="6414118"/>
            <a:ext cx="4333795" cy="336374"/>
          </a:xfrm>
          <a:prstGeom prst="rect">
            <a:avLst/>
          </a:prstGeom>
          <a:noFill/>
        </p:spPr>
        <p:txBody>
          <a:bodyPr wrap="square" rtlCol="0">
            <a:spAutoFit/>
          </a:bodyPr>
          <a:lstStyle/>
          <a:p>
            <a:pPr>
              <a:lnSpc>
                <a:spcPts val="1820"/>
              </a:lnSpc>
            </a:pPr>
            <a:r>
              <a:rPr lang="en-US" sz="2300" b="1" dirty="0" err="1">
                <a:solidFill>
                  <a:schemeClr val="bg1"/>
                </a:solidFill>
                <a:latin typeface="Lub Dub" panose="020B0603030403020204" pitchFamily="34" charset="77"/>
                <a:cs typeface="Arial" panose="020B0604020202020204" pitchFamily="34" charset="0"/>
              </a:rPr>
              <a:t>ScientificSessions.org</a:t>
            </a:r>
            <a:endParaRPr lang="en-US" sz="2300" b="1" dirty="0">
              <a:solidFill>
                <a:schemeClr val="bg1"/>
              </a:solidFill>
              <a:latin typeface="Lub Dub" panose="020B0603030403020204" pitchFamily="34" charset="77"/>
              <a:cs typeface="Arial" panose="020B0604020202020204" pitchFamily="34" charset="0"/>
            </a:endParaRPr>
          </a:p>
        </p:txBody>
      </p:sp>
      <p:sp>
        <p:nvSpPr>
          <p:cNvPr id="15" name="TextBox 14">
            <a:extLst>
              <a:ext uri="{FF2B5EF4-FFF2-40B4-BE49-F238E27FC236}">
                <a16:creationId xmlns:a16="http://schemas.microsoft.com/office/drawing/2014/main" id="{61805177-1638-8343-A567-8C252AD3A475}"/>
              </a:ext>
            </a:extLst>
          </p:cNvPr>
          <p:cNvSpPr txBox="1"/>
          <p:nvPr userDrawn="1"/>
        </p:nvSpPr>
        <p:spPr>
          <a:xfrm>
            <a:off x="7719653" y="6414118"/>
            <a:ext cx="4333795" cy="336374"/>
          </a:xfrm>
          <a:prstGeom prst="rect">
            <a:avLst/>
          </a:prstGeom>
          <a:noFill/>
        </p:spPr>
        <p:txBody>
          <a:bodyPr wrap="square" rtlCol="0">
            <a:spAutoFit/>
          </a:bodyPr>
          <a:lstStyle/>
          <a:p>
            <a:pPr algn="r">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cxnSp>
        <p:nvCxnSpPr>
          <p:cNvPr id="18" name="Straight Connector 17"/>
          <p:cNvCxnSpPr/>
          <p:nvPr userDrawn="1"/>
        </p:nvCxnSpPr>
        <p:spPr>
          <a:xfrm>
            <a:off x="5196253" y="325316"/>
            <a:ext cx="0" cy="559190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FEA919F9-C870-144C-9F7F-207C1A7974E8}"/>
              </a:ext>
            </a:extLst>
          </p:cNvPr>
          <p:cNvSpPr>
            <a:spLocks noGrp="1"/>
          </p:cNvSpPr>
          <p:nvPr>
            <p:ph type="title" hasCustomPrompt="1"/>
          </p:nvPr>
        </p:nvSpPr>
        <p:spPr>
          <a:xfrm>
            <a:off x="5928945" y="2343394"/>
            <a:ext cx="4595447" cy="962513"/>
          </a:xfrm>
        </p:spPr>
        <p:txBody>
          <a:bodyPr/>
          <a:lstStyle>
            <a:lvl1pPr>
              <a:defRPr b="1"/>
            </a:lvl1pPr>
          </a:lstStyle>
          <a:p>
            <a:r>
              <a:rPr lang="en-US" dirty="0"/>
              <a:t>Click to </a:t>
            </a:r>
            <a:r>
              <a:rPr lang="en-US"/>
              <a:t>edit </a:t>
            </a:r>
            <a:br>
              <a:rPr lang="en-US"/>
            </a:br>
            <a:r>
              <a:rPr lang="en-US"/>
              <a:t>Master </a:t>
            </a:r>
            <a:r>
              <a:rPr lang="en-US" dirty="0"/>
              <a:t>title style</a:t>
            </a:r>
          </a:p>
        </p:txBody>
      </p:sp>
    </p:spTree>
    <p:extLst>
      <p:ext uri="{BB962C8B-B14F-4D97-AF65-F5344CB8AC3E}">
        <p14:creationId xmlns:p14="http://schemas.microsoft.com/office/powerpoint/2010/main" val="40830922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73289" y="38100"/>
            <a:ext cx="10566400" cy="876300"/>
          </a:xfrm>
        </p:spPr>
        <p:txBody>
          <a:bodyPr/>
          <a:lstStyle/>
          <a:p>
            <a:r>
              <a:rPr lang="en-US"/>
              <a:t>Click to edit Master title style</a:t>
            </a:r>
          </a:p>
        </p:txBody>
      </p:sp>
      <p:sp>
        <p:nvSpPr>
          <p:cNvPr id="3" name="SmartArt Placeholder 2"/>
          <p:cNvSpPr>
            <a:spLocks noGrp="1"/>
          </p:cNvSpPr>
          <p:nvPr>
            <p:ph type="dgm" idx="1"/>
          </p:nvPr>
        </p:nvSpPr>
        <p:spPr>
          <a:xfrm>
            <a:off x="701797" y="1295400"/>
            <a:ext cx="10812873" cy="4114800"/>
          </a:xfrm>
        </p:spPr>
        <p:txBody>
          <a:bodyPr/>
          <a:lstStyle/>
          <a:p>
            <a:pPr lvl="0"/>
            <a:endParaRPr lang="en-US" noProof="0"/>
          </a:p>
        </p:txBody>
      </p:sp>
      <p:sp>
        <p:nvSpPr>
          <p:cNvPr id="4" name="Rectangle 2">
            <a:extLst>
              <a:ext uri="{FF2B5EF4-FFF2-40B4-BE49-F238E27FC236}">
                <a16:creationId xmlns:a16="http://schemas.microsoft.com/office/drawing/2014/main" id="{3F8C7378-4F41-A44E-B576-05E5104E90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2C4B7283-A364-F84C-98BC-D6D50A00EC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EBBE8539-6107-724C-ADB5-A2D5D00AB801}"/>
              </a:ext>
            </a:extLst>
          </p:cNvPr>
          <p:cNvSpPr>
            <a:spLocks noGrp="1" noChangeArrowheads="1"/>
          </p:cNvSpPr>
          <p:nvPr>
            <p:ph type="sldNum" sz="quarter" idx="12"/>
          </p:nvPr>
        </p:nvSpPr>
        <p:spPr>
          <a:ln/>
        </p:spPr>
        <p:txBody>
          <a:bodyPr/>
          <a:lstStyle>
            <a:lvl1pPr>
              <a:defRPr/>
            </a:lvl1pPr>
          </a:lstStyle>
          <a:p>
            <a:pPr>
              <a:defRPr/>
            </a:pPr>
            <a:fld id="{6ADE58CF-9FAB-1E4A-B952-14080E7CA969}" type="slidenum">
              <a:rPr lang="en-US" altLang="x-none"/>
              <a:pPr>
                <a:defRPr/>
              </a:pPr>
              <a:t>‹#›</a:t>
            </a:fld>
            <a:endParaRPr lang="en-US" altLang="x-none"/>
          </a:p>
        </p:txBody>
      </p:sp>
    </p:spTree>
    <p:extLst>
      <p:ext uri="{BB962C8B-B14F-4D97-AF65-F5344CB8AC3E}">
        <p14:creationId xmlns:p14="http://schemas.microsoft.com/office/powerpoint/2010/main" val="8528026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73289" y="38100"/>
            <a:ext cx="10566400" cy="876300"/>
          </a:xfrm>
        </p:spPr>
        <p:txBody>
          <a:bodyPr/>
          <a:lstStyle/>
          <a:p>
            <a:r>
              <a:rPr lang="en-US"/>
              <a:t>Click to edit Master title style</a:t>
            </a:r>
          </a:p>
        </p:txBody>
      </p:sp>
      <p:sp>
        <p:nvSpPr>
          <p:cNvPr id="3" name="Chart Placeholder 2"/>
          <p:cNvSpPr>
            <a:spLocks noGrp="1"/>
          </p:cNvSpPr>
          <p:nvPr>
            <p:ph type="chart" idx="1"/>
          </p:nvPr>
        </p:nvSpPr>
        <p:spPr>
          <a:xfrm>
            <a:off x="701797" y="1295400"/>
            <a:ext cx="10812873" cy="4114800"/>
          </a:xfrm>
        </p:spPr>
        <p:txBody>
          <a:bodyPr/>
          <a:lstStyle/>
          <a:p>
            <a:pPr lvl="0"/>
            <a:endParaRPr lang="en-US" noProof="0"/>
          </a:p>
        </p:txBody>
      </p:sp>
      <p:sp>
        <p:nvSpPr>
          <p:cNvPr id="4" name="Rectangle 2">
            <a:extLst>
              <a:ext uri="{FF2B5EF4-FFF2-40B4-BE49-F238E27FC236}">
                <a16:creationId xmlns:a16="http://schemas.microsoft.com/office/drawing/2014/main" id="{581A03F1-BAF2-0745-886C-38E8E227BD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0AAC01C9-6211-AA4F-A708-298CE99303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016BA806-C56B-BC4D-AE23-63E754392FE4}"/>
              </a:ext>
            </a:extLst>
          </p:cNvPr>
          <p:cNvSpPr>
            <a:spLocks noGrp="1" noChangeArrowheads="1"/>
          </p:cNvSpPr>
          <p:nvPr>
            <p:ph type="sldNum" sz="quarter" idx="12"/>
          </p:nvPr>
        </p:nvSpPr>
        <p:spPr>
          <a:ln/>
        </p:spPr>
        <p:txBody>
          <a:bodyPr/>
          <a:lstStyle>
            <a:lvl1pPr>
              <a:defRPr/>
            </a:lvl1pPr>
          </a:lstStyle>
          <a:p>
            <a:pPr>
              <a:defRPr/>
            </a:pPr>
            <a:fld id="{9101BEB9-34B6-4C49-BC9B-DF0139F4A5AB}" type="slidenum">
              <a:rPr lang="en-US" altLang="x-none"/>
              <a:pPr>
                <a:defRPr/>
              </a:pPr>
              <a:t>‹#›</a:t>
            </a:fld>
            <a:endParaRPr lang="en-US" altLang="x-none"/>
          </a:p>
        </p:txBody>
      </p:sp>
    </p:spTree>
    <p:extLst>
      <p:ext uri="{BB962C8B-B14F-4D97-AF65-F5344CB8AC3E}">
        <p14:creationId xmlns:p14="http://schemas.microsoft.com/office/powerpoint/2010/main" val="353307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grpSp>
        <p:nvGrpSpPr>
          <p:cNvPr id="3" name="Group 2"/>
          <p:cNvGrpSpPr/>
          <p:nvPr userDrawn="1"/>
        </p:nvGrpSpPr>
        <p:grpSpPr>
          <a:xfrm>
            <a:off x="-6351" y="114994"/>
            <a:ext cx="6189963" cy="6743006"/>
            <a:chOff x="-6351" y="114994"/>
            <a:chExt cx="6189963" cy="6743006"/>
          </a:xfrm>
        </p:grpSpPr>
        <p:sp>
          <p:nvSpPr>
            <p:cNvPr id="16" name="Triangle 14">
              <a:extLst>
                <a:ext uri="{FF2B5EF4-FFF2-40B4-BE49-F238E27FC236}">
                  <a16:creationId xmlns:a16="http://schemas.microsoft.com/office/drawing/2014/main" id="{8DD280B7-C40C-3942-9E41-9011655C02F4}"/>
                </a:ext>
              </a:extLst>
            </p:cNvPr>
            <p:cNvSpPr/>
            <p:nvPr userDrawn="1"/>
          </p:nvSpPr>
          <p:spPr>
            <a:xfrm>
              <a:off x="-6351" y="575112"/>
              <a:ext cx="6189963" cy="6282888"/>
            </a:xfrm>
            <a:custGeom>
              <a:avLst/>
              <a:gdLst>
                <a:gd name="connsiteX0" fmla="*/ 0 w 4219200"/>
                <a:gd name="connsiteY0" fmla="*/ 4112443 h 4112443"/>
                <a:gd name="connsiteX1" fmla="*/ 2109600 w 4219200"/>
                <a:gd name="connsiteY1" fmla="*/ 0 h 4112443"/>
                <a:gd name="connsiteX2" fmla="*/ 4219200 w 4219200"/>
                <a:gd name="connsiteY2" fmla="*/ 4112443 h 4112443"/>
                <a:gd name="connsiteX3" fmla="*/ 0 w 4219200"/>
                <a:gd name="connsiteY3" fmla="*/ 4112443 h 4112443"/>
                <a:gd name="connsiteX0" fmla="*/ 446400 w 4665600"/>
                <a:gd name="connsiteY0" fmla="*/ 4710043 h 4710043"/>
                <a:gd name="connsiteX1" fmla="*/ 0 w 4665600"/>
                <a:gd name="connsiteY1" fmla="*/ 0 h 4710043"/>
                <a:gd name="connsiteX2" fmla="*/ 4665600 w 4665600"/>
                <a:gd name="connsiteY2" fmla="*/ 4710043 h 4710043"/>
                <a:gd name="connsiteX3" fmla="*/ 446400 w 4665600"/>
                <a:gd name="connsiteY3" fmla="*/ 4710043 h 4710043"/>
                <a:gd name="connsiteX0" fmla="*/ 7200 w 4665600"/>
                <a:gd name="connsiteY0" fmla="*/ 5826043 h 5826043"/>
                <a:gd name="connsiteX1" fmla="*/ 0 w 4665600"/>
                <a:gd name="connsiteY1" fmla="*/ 0 h 5826043"/>
                <a:gd name="connsiteX2" fmla="*/ 4665600 w 4665600"/>
                <a:gd name="connsiteY2" fmla="*/ 4710043 h 5826043"/>
                <a:gd name="connsiteX3" fmla="*/ 7200 w 4665600"/>
                <a:gd name="connsiteY3" fmla="*/ 5826043 h 5826043"/>
                <a:gd name="connsiteX0" fmla="*/ 7200 w 5724000"/>
                <a:gd name="connsiteY0" fmla="*/ 5826043 h 5826043"/>
                <a:gd name="connsiteX1" fmla="*/ 0 w 5724000"/>
                <a:gd name="connsiteY1" fmla="*/ 0 h 5826043"/>
                <a:gd name="connsiteX2" fmla="*/ 5724000 w 5724000"/>
                <a:gd name="connsiteY2" fmla="*/ 5818843 h 5826043"/>
                <a:gd name="connsiteX3" fmla="*/ 7200 w 5724000"/>
                <a:gd name="connsiteY3" fmla="*/ 5826043 h 5826043"/>
                <a:gd name="connsiteX0" fmla="*/ 7200 w 5739875"/>
                <a:gd name="connsiteY0" fmla="*/ 5826043 h 5826043"/>
                <a:gd name="connsiteX1" fmla="*/ 0 w 5739875"/>
                <a:gd name="connsiteY1" fmla="*/ 0 h 5826043"/>
                <a:gd name="connsiteX2" fmla="*/ 5739875 w 5739875"/>
                <a:gd name="connsiteY2" fmla="*/ 5822018 h 5826043"/>
                <a:gd name="connsiteX3" fmla="*/ 7200 w 5739875"/>
                <a:gd name="connsiteY3" fmla="*/ 5826043 h 5826043"/>
              </a:gdLst>
              <a:ahLst/>
              <a:cxnLst>
                <a:cxn ang="0">
                  <a:pos x="connsiteX0" y="connsiteY0"/>
                </a:cxn>
                <a:cxn ang="0">
                  <a:pos x="connsiteX1" y="connsiteY1"/>
                </a:cxn>
                <a:cxn ang="0">
                  <a:pos x="connsiteX2" y="connsiteY2"/>
                </a:cxn>
                <a:cxn ang="0">
                  <a:pos x="connsiteX3" y="connsiteY3"/>
                </a:cxn>
              </a:cxnLst>
              <a:rect l="l" t="t" r="r" b="b"/>
              <a:pathLst>
                <a:path w="5739875" h="5826043">
                  <a:moveTo>
                    <a:pt x="7200" y="5826043"/>
                  </a:moveTo>
                  <a:lnTo>
                    <a:pt x="0" y="0"/>
                  </a:lnTo>
                  <a:lnTo>
                    <a:pt x="5739875" y="5822018"/>
                  </a:lnTo>
                  <a:lnTo>
                    <a:pt x="7200" y="5826043"/>
                  </a:lnTo>
                  <a:close/>
                </a:path>
              </a:pathLst>
            </a:cu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5701AF60-3767-0A48-BC7A-B4A326585A58}"/>
                </a:ext>
              </a:extLst>
            </p:cNvPr>
            <p:cNvPicPr>
              <a:picLocks noChangeAspect="1"/>
            </p:cNvPicPr>
            <p:nvPr userDrawn="1"/>
          </p:nvPicPr>
          <p:blipFill rotWithShape="1">
            <a:blip r:embed="rId2"/>
            <a:srcRect l="23501"/>
            <a:stretch/>
          </p:blipFill>
          <p:spPr>
            <a:xfrm>
              <a:off x="0" y="114994"/>
              <a:ext cx="2959325" cy="5174012"/>
            </a:xfrm>
            <a:prstGeom prst="rect">
              <a:avLst/>
            </a:prstGeom>
          </p:spPr>
        </p:pic>
      </p:grpSp>
      <p:sp>
        <p:nvSpPr>
          <p:cNvPr id="2" name="Rectangle 1"/>
          <p:cNvSpPr/>
          <p:nvPr userDrawn="1"/>
        </p:nvSpPr>
        <p:spPr>
          <a:xfrm>
            <a:off x="0" y="0"/>
            <a:ext cx="12192000" cy="6163408"/>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9717D5F-E6D5-1846-B942-360145A1BF03}"/>
              </a:ext>
            </a:extLst>
          </p:cNvPr>
          <p:cNvSpPr/>
          <p:nvPr userDrawn="1"/>
        </p:nvSpPr>
        <p:spPr>
          <a:xfrm>
            <a:off x="6872110" y="3693245"/>
            <a:ext cx="4358886" cy="1107996"/>
          </a:xfrm>
          <a:prstGeom prst="rect">
            <a:avLst/>
          </a:prstGeom>
        </p:spPr>
        <p:txBody>
          <a:bodyPr wrap="none">
            <a:spAutoFit/>
          </a:bodyPr>
          <a:lstStyle/>
          <a:p>
            <a:pPr algn="r"/>
            <a:r>
              <a:rPr lang="en-US" sz="6600" b="1" dirty="0">
                <a:solidFill>
                  <a:srgbClr val="D51F32"/>
                </a:solidFill>
                <a:latin typeface="Lub Dub" panose="020B0603030403020204" pitchFamily="34" charset="77"/>
              </a:rPr>
              <a:t>Thank </a:t>
            </a:r>
            <a:r>
              <a:rPr lang="en-US" sz="6600" b="1" spc="-100" dirty="0">
                <a:solidFill>
                  <a:srgbClr val="D51F32"/>
                </a:solidFill>
                <a:latin typeface="Lub Dub" panose="020B0603030403020204" pitchFamily="34" charset="77"/>
              </a:rPr>
              <a:t>you</a:t>
            </a:r>
            <a:r>
              <a:rPr lang="en-US" sz="6600" b="1" dirty="0">
                <a:solidFill>
                  <a:srgbClr val="D51F32"/>
                </a:solidFill>
                <a:latin typeface="Lub Dub" panose="020B0603030403020204" pitchFamily="34" charset="77"/>
              </a:rPr>
              <a:t>!</a:t>
            </a:r>
          </a:p>
        </p:txBody>
      </p:sp>
      <p:pic>
        <p:nvPicPr>
          <p:cNvPr id="10" name="Picture 9">
            <a:extLst>
              <a:ext uri="{FF2B5EF4-FFF2-40B4-BE49-F238E27FC236}">
                <a16:creationId xmlns:a16="http://schemas.microsoft.com/office/drawing/2014/main" id="{B3864797-5155-1640-AE8A-255D14F0DC6D}"/>
              </a:ext>
            </a:extLst>
          </p:cNvPr>
          <p:cNvPicPr>
            <a:picLocks noChangeAspect="1"/>
          </p:cNvPicPr>
          <p:nvPr userDrawn="1"/>
        </p:nvPicPr>
        <p:blipFill>
          <a:blip r:embed="rId3"/>
          <a:stretch>
            <a:fillRect/>
          </a:stretch>
        </p:blipFill>
        <p:spPr>
          <a:xfrm>
            <a:off x="7161625" y="4729653"/>
            <a:ext cx="4048567" cy="981958"/>
          </a:xfrm>
          <a:prstGeom prst="rect">
            <a:avLst/>
          </a:prstGeom>
        </p:spPr>
      </p:pic>
      <p:pic>
        <p:nvPicPr>
          <p:cNvPr id="11" name="Picture 10"/>
          <p:cNvPicPr>
            <a:picLocks noChangeAspect="1"/>
          </p:cNvPicPr>
          <p:nvPr userDrawn="1"/>
        </p:nvPicPr>
        <p:blipFill rotWithShape="1">
          <a:blip r:embed="rId4">
            <a:extLst>
              <a:ext uri="{28A0092B-C50C-407E-A947-70E740481C1C}">
                <a14:useLocalDpi xmlns:a14="http://schemas.microsoft.com/office/drawing/2010/main" val="0"/>
              </a:ext>
            </a:extLst>
          </a:blip>
          <a:srcRect t="47834"/>
          <a:stretch/>
        </p:blipFill>
        <p:spPr>
          <a:xfrm>
            <a:off x="4009292" y="464432"/>
            <a:ext cx="5767755" cy="3165379"/>
          </a:xfrm>
          <a:prstGeom prst="rect">
            <a:avLst/>
          </a:prstGeom>
        </p:spPr>
      </p:pic>
      <p:pic>
        <p:nvPicPr>
          <p:cNvPr id="12" name="Picture 11">
            <a:extLst>
              <a:ext uri="{FF2B5EF4-FFF2-40B4-BE49-F238E27FC236}">
                <a16:creationId xmlns:a16="http://schemas.microsoft.com/office/drawing/2014/main" id="{78C23BD3-56EF-F547-8B14-16CF7B6E70A9}"/>
              </a:ext>
            </a:extLst>
          </p:cNvPr>
          <p:cNvPicPr>
            <a:picLocks noChangeAspect="1"/>
          </p:cNvPicPr>
          <p:nvPr userDrawn="1"/>
        </p:nvPicPr>
        <p:blipFill rotWithShape="1">
          <a:blip r:embed="rId5"/>
          <a:srcRect t="95443" b="3164"/>
          <a:stretch/>
        </p:blipFill>
        <p:spPr>
          <a:xfrm>
            <a:off x="-6350" y="6175943"/>
            <a:ext cx="12198350" cy="76240"/>
          </a:xfrm>
          <a:prstGeom prst="rect">
            <a:avLst/>
          </a:prstGeom>
        </p:spPr>
      </p:pic>
      <p:sp>
        <p:nvSpPr>
          <p:cNvPr id="13" name="Rectangle 12">
            <a:extLst>
              <a:ext uri="{FF2B5EF4-FFF2-40B4-BE49-F238E27FC236}">
                <a16:creationId xmlns:a16="http://schemas.microsoft.com/office/drawing/2014/main" id="{EE7B70CD-883E-CB43-8240-9AC4959B4B71}"/>
              </a:ext>
            </a:extLst>
          </p:cNvPr>
          <p:cNvSpPr/>
          <p:nvPr userDrawn="1"/>
        </p:nvSpPr>
        <p:spPr>
          <a:xfrm>
            <a:off x="-6351" y="6248665"/>
            <a:ext cx="12198351" cy="612608"/>
          </a:xfrm>
          <a:prstGeom prst="rect">
            <a:avLst/>
          </a:prstGeom>
          <a:solidFill>
            <a:srgbClr val="D51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CF6F588-6322-9E43-82CC-FA06ECD7B4C9}"/>
              </a:ext>
            </a:extLst>
          </p:cNvPr>
          <p:cNvSpPr txBox="1"/>
          <p:nvPr userDrawn="1"/>
        </p:nvSpPr>
        <p:spPr>
          <a:xfrm>
            <a:off x="138554" y="6414118"/>
            <a:ext cx="4333795" cy="336374"/>
          </a:xfrm>
          <a:prstGeom prst="rect">
            <a:avLst/>
          </a:prstGeom>
          <a:noFill/>
        </p:spPr>
        <p:txBody>
          <a:bodyPr wrap="square" rtlCol="0">
            <a:spAutoFit/>
          </a:bodyPr>
          <a:lstStyle/>
          <a:p>
            <a:pPr>
              <a:lnSpc>
                <a:spcPts val="1820"/>
              </a:lnSpc>
            </a:pPr>
            <a:r>
              <a:rPr lang="en-US" sz="2300" b="1" dirty="0" err="1">
                <a:solidFill>
                  <a:schemeClr val="bg1"/>
                </a:solidFill>
                <a:latin typeface="Lub Dub" panose="020B0603030403020204" pitchFamily="34" charset="77"/>
                <a:cs typeface="Arial" panose="020B0604020202020204" pitchFamily="34" charset="0"/>
              </a:rPr>
              <a:t>ScientificSessions.org</a:t>
            </a:r>
            <a:endParaRPr lang="en-US" sz="2300" b="1" dirty="0">
              <a:solidFill>
                <a:schemeClr val="bg1"/>
              </a:solidFill>
              <a:latin typeface="Lub Dub" panose="020B0603030403020204" pitchFamily="34" charset="77"/>
              <a:cs typeface="Arial" panose="020B0604020202020204" pitchFamily="34" charset="0"/>
            </a:endParaRPr>
          </a:p>
        </p:txBody>
      </p:sp>
      <p:sp>
        <p:nvSpPr>
          <p:cNvPr id="15" name="TextBox 14">
            <a:extLst>
              <a:ext uri="{FF2B5EF4-FFF2-40B4-BE49-F238E27FC236}">
                <a16:creationId xmlns:a16="http://schemas.microsoft.com/office/drawing/2014/main" id="{61805177-1638-8343-A567-8C252AD3A475}"/>
              </a:ext>
            </a:extLst>
          </p:cNvPr>
          <p:cNvSpPr txBox="1"/>
          <p:nvPr userDrawn="1"/>
        </p:nvSpPr>
        <p:spPr>
          <a:xfrm>
            <a:off x="7719653" y="6414118"/>
            <a:ext cx="4333795" cy="336374"/>
          </a:xfrm>
          <a:prstGeom prst="rect">
            <a:avLst/>
          </a:prstGeom>
          <a:noFill/>
        </p:spPr>
        <p:txBody>
          <a:bodyPr wrap="square" rtlCol="0">
            <a:spAutoFit/>
          </a:bodyPr>
          <a:lstStyle/>
          <a:p>
            <a:pPr algn="r">
              <a:lnSpc>
                <a:spcPts val="1820"/>
              </a:lnSpc>
            </a:pPr>
            <a:r>
              <a:rPr lang="en-US" sz="2300" b="1" dirty="0">
                <a:solidFill>
                  <a:schemeClr val="bg1"/>
                </a:solidFill>
                <a:latin typeface="Lub Dub" panose="020B0603030403020204" pitchFamily="34" charset="77"/>
                <a:cs typeface="Arial" panose="020B0604020202020204" pitchFamily="34" charset="0"/>
              </a:rPr>
              <a:t>#AHA19</a:t>
            </a:r>
          </a:p>
        </p:txBody>
      </p:sp>
    </p:spTree>
    <p:extLst>
      <p:ext uri="{BB962C8B-B14F-4D97-AF65-F5344CB8AC3E}">
        <p14:creationId xmlns:p14="http://schemas.microsoft.com/office/powerpoint/2010/main" val="307435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77613" name="Rectangle 13"/>
          <p:cNvSpPr>
            <a:spLocks noGrp="1" noChangeArrowheads="1"/>
          </p:cNvSpPr>
          <p:nvPr>
            <p:ph type="subTitle" idx="1"/>
          </p:nvPr>
        </p:nvSpPr>
        <p:spPr>
          <a:xfrm>
            <a:off x="914400" y="3111500"/>
            <a:ext cx="9855200" cy="285078"/>
          </a:xfrm>
        </p:spPr>
        <p:txBody>
          <a:bodyPr lIns="0" tIns="0" rIns="0" bIns="0"/>
          <a:lstStyle>
            <a:lvl1pPr marL="0" indent="0">
              <a:buFont typeface="Monotype Sorts" pitchFamily="1" charset="2"/>
              <a:buNone/>
              <a:defRPr>
                <a:solidFill>
                  <a:schemeClr val="folHlink"/>
                </a:solidFill>
              </a:defRPr>
            </a:lvl1pPr>
          </a:lstStyle>
          <a:p>
            <a:pPr lvl="0"/>
            <a:r>
              <a:rPr lang="en-US" noProof="0" dirty="0"/>
              <a:t>Click to edit Master subtitle style</a:t>
            </a:r>
          </a:p>
        </p:txBody>
      </p:sp>
      <p:sp>
        <p:nvSpPr>
          <p:cNvPr id="1177614" name="Rectangle 14"/>
          <p:cNvSpPr>
            <a:spLocks noGrp="1" noChangeArrowheads="1"/>
          </p:cNvSpPr>
          <p:nvPr>
            <p:ph type="ctrTitle"/>
          </p:nvPr>
        </p:nvSpPr>
        <p:spPr>
          <a:xfrm>
            <a:off x="914409" y="2405766"/>
            <a:ext cx="9834033" cy="373949"/>
          </a:xfrm>
        </p:spPr>
        <p:txBody>
          <a:bodyPr anchor="b">
            <a:spAutoFit/>
          </a:bodyPr>
          <a:lstStyle>
            <a:lvl1pPr>
              <a:defRPr sz="2700"/>
            </a:lvl1pPr>
          </a:lstStyle>
          <a:p>
            <a:pPr lvl="0"/>
            <a:r>
              <a:rPr lang="en-US" noProof="0" dirty="0"/>
              <a:t>Click to edit Master title style</a:t>
            </a:r>
          </a:p>
        </p:txBody>
      </p:sp>
    </p:spTree>
    <p:extLst>
      <p:ext uri="{BB962C8B-B14F-4D97-AF65-F5344CB8AC3E}">
        <p14:creationId xmlns:p14="http://schemas.microsoft.com/office/powerpoint/2010/main" val="3087238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marL="684213" indent="-342900">
              <a:buFont typeface="Arial" panose="020B0604020202020204" pitchFamily="34" charset="0"/>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312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6"/>
          </a:xfrm>
        </p:spPr>
        <p:txBody>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963084" y="3873422"/>
            <a:ext cx="10363200" cy="533479"/>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dirty="0"/>
              <a:t>Click to edit Master text styles</a:t>
            </a:r>
          </a:p>
        </p:txBody>
      </p:sp>
    </p:spTree>
    <p:extLst>
      <p:ext uri="{BB962C8B-B14F-4D97-AF65-F5344CB8AC3E}">
        <p14:creationId xmlns:p14="http://schemas.microsoft.com/office/powerpoint/2010/main" val="4140385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2317" y="2417775"/>
            <a:ext cx="5389033" cy="165994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4549" y="2417775"/>
            <a:ext cx="5391151" cy="165994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40909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theme" Target="../theme/theme2.xml"/><Relationship Id="rId3" Type="http://schemas.openxmlformats.org/officeDocument/2006/relationships/slideLayout" Target="../slideLayouts/slideLayout8.xml"/><Relationship Id="rId21" Type="http://schemas.openxmlformats.org/officeDocument/2006/relationships/image" Target="../media/image7.png"/><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image" Target="../media/image5.png"/><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 Id="rId22"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4.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7A3088-753E-FB4E-ABAA-32317DADFD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838F0E-E4F4-0147-AF13-00E9592BD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916649-9DE9-7D4E-81A6-A0ACCB2F14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88A86-7EC2-9746-BA30-BEC6B410AD1A}" type="datetimeFigureOut">
              <a:rPr lang="en-US" smtClean="0"/>
              <a:t>11/16/2019</a:t>
            </a:fld>
            <a:endParaRPr lang="en-US"/>
          </a:p>
        </p:txBody>
      </p:sp>
      <p:sp>
        <p:nvSpPr>
          <p:cNvPr id="5" name="Footer Placeholder 4">
            <a:extLst>
              <a:ext uri="{FF2B5EF4-FFF2-40B4-BE49-F238E27FC236}">
                <a16:creationId xmlns:a16="http://schemas.microsoft.com/office/drawing/2014/main" id="{2A9A9F6A-A37D-4341-8320-AE04428473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94E8A6-CECC-5442-AF5F-C4E81991D2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9EF22-3C42-854E-8913-6E5EF46A80E9}" type="slidenum">
              <a:rPr lang="en-US" smtClean="0"/>
              <a:t>‹#›</a:t>
            </a:fld>
            <a:endParaRPr lang="en-US"/>
          </a:p>
        </p:txBody>
      </p:sp>
    </p:spTree>
    <p:extLst>
      <p:ext uri="{BB962C8B-B14F-4D97-AF65-F5344CB8AC3E}">
        <p14:creationId xmlns:p14="http://schemas.microsoft.com/office/powerpoint/2010/main" val="2893616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5" r:id="rId4"/>
    <p:sldLayoutId id="2147483658"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9"/>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C98C9B-2ED9-0F49-AAF3-954D7779667B}"/>
              </a:ext>
            </a:extLst>
          </p:cNvPr>
          <p:cNvSpPr>
            <a:spLocks noGrp="1" noChangeArrowheads="1"/>
          </p:cNvSpPr>
          <p:nvPr>
            <p:ph type="body" idx="1"/>
          </p:nvPr>
        </p:nvSpPr>
        <p:spPr bwMode="auto">
          <a:xfrm>
            <a:off x="304800" y="1143000"/>
            <a:ext cx="111633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65100" tIns="155575" rIns="165100" bIns="155575"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3">
            <a:extLst>
              <a:ext uri="{FF2B5EF4-FFF2-40B4-BE49-F238E27FC236}">
                <a16:creationId xmlns:a16="http://schemas.microsoft.com/office/drawing/2014/main" id="{63F6F3BD-2890-1547-9054-4DEAD4730129}"/>
              </a:ext>
            </a:extLst>
          </p:cNvPr>
          <p:cNvSpPr>
            <a:spLocks noGrp="1" noChangeArrowheads="1"/>
          </p:cNvSpPr>
          <p:nvPr>
            <p:ph type="title"/>
          </p:nvPr>
        </p:nvSpPr>
        <p:spPr bwMode="auto">
          <a:xfrm>
            <a:off x="303213" y="227013"/>
            <a:ext cx="11577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5" name="TextBox 4">
            <a:extLst>
              <a:ext uri="{FF2B5EF4-FFF2-40B4-BE49-F238E27FC236}">
                <a16:creationId xmlns:a16="http://schemas.microsoft.com/office/drawing/2014/main" id="{A343D9D9-374E-7D48-8205-1335F3D5D8A3}"/>
              </a:ext>
            </a:extLst>
          </p:cNvPr>
          <p:cNvSpPr txBox="1">
            <a:spLocks noChangeArrowheads="1"/>
          </p:cNvSpPr>
          <p:nvPr userDrawn="1"/>
        </p:nvSpPr>
        <p:spPr bwMode="auto">
          <a:xfrm>
            <a:off x="-4763" y="6650038"/>
            <a:ext cx="12192001" cy="207962"/>
          </a:xfrm>
          <a:prstGeom prst="rect">
            <a:avLst/>
          </a:prstGeom>
          <a:solidFill>
            <a:schemeClr val="bg1">
              <a:lumMod val="75000"/>
            </a:schemeClr>
          </a:solidFill>
          <a:ln>
            <a:noFill/>
          </a:ln>
        </p:spPr>
        <p:txBody>
          <a:bodyPr>
            <a:spAutoFit/>
          </a:bodyPr>
          <a:lstStyle>
            <a:lvl1pPr eaLnBrk="0" hangingPunct="0">
              <a:defRPr kumimoji="1" sz="2600">
                <a:solidFill>
                  <a:schemeClr val="tx1"/>
                </a:solidFill>
                <a:latin typeface="Arial" charset="0"/>
                <a:ea typeface="ＭＳ Ｐゴシック" charset="0"/>
                <a:cs typeface="ＭＳ Ｐゴシック" charset="0"/>
              </a:defRPr>
            </a:lvl1pPr>
            <a:lvl2pPr marL="742950" indent="-285750" eaLnBrk="0" hangingPunct="0">
              <a:defRPr kumimoji="1" sz="2600">
                <a:solidFill>
                  <a:schemeClr val="tx1"/>
                </a:solidFill>
                <a:latin typeface="Arial" charset="0"/>
                <a:ea typeface="ＭＳ Ｐゴシック" charset="0"/>
              </a:defRPr>
            </a:lvl2pPr>
            <a:lvl3pPr marL="1143000" indent="-228600" eaLnBrk="0" hangingPunct="0">
              <a:defRPr kumimoji="1" sz="2600">
                <a:solidFill>
                  <a:schemeClr val="tx1"/>
                </a:solidFill>
                <a:latin typeface="Arial" charset="0"/>
                <a:ea typeface="ＭＳ Ｐゴシック" charset="0"/>
              </a:defRPr>
            </a:lvl3pPr>
            <a:lvl4pPr marL="1600200" indent="-228600" eaLnBrk="0" hangingPunct="0">
              <a:defRPr kumimoji="1" sz="2600">
                <a:solidFill>
                  <a:schemeClr val="tx1"/>
                </a:solidFill>
                <a:latin typeface="Arial" charset="0"/>
                <a:ea typeface="ＭＳ Ｐゴシック" charset="0"/>
              </a:defRPr>
            </a:lvl4pPr>
            <a:lvl5pPr marL="2057400" indent="-228600" eaLnBrk="0" hangingPunct="0">
              <a:defRPr kumimoji="1" sz="26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6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6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6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600">
                <a:solidFill>
                  <a:schemeClr val="tx1"/>
                </a:solidFill>
                <a:latin typeface="Arial" charset="0"/>
                <a:ea typeface="ＭＳ Ｐゴシック" charset="0"/>
              </a:defRPr>
            </a:lvl9pPr>
          </a:lstStyle>
          <a:p>
            <a:pPr algn="r" eaLnBrk="1" hangingPunct="1">
              <a:defRPr/>
            </a:pPr>
            <a:endParaRPr kumimoji="0" lang="en-US" sz="750" b="1" dirty="0"/>
          </a:p>
        </p:txBody>
      </p:sp>
      <p:pic>
        <p:nvPicPr>
          <p:cNvPr id="1029" name="Picture 3">
            <a:extLst>
              <a:ext uri="{FF2B5EF4-FFF2-40B4-BE49-F238E27FC236}">
                <a16:creationId xmlns:a16="http://schemas.microsoft.com/office/drawing/2014/main" id="{1F14D875-50D8-A74B-B4FB-9A5965AAFE3D}"/>
              </a:ext>
            </a:extLst>
          </p:cNvPr>
          <p:cNvPicPr>
            <a:picLocks noChangeAspect="1" noChangeArrowheads="1"/>
          </p:cNvPicPr>
          <p:nvPr userDrawn="1"/>
        </p:nvPicPr>
        <p:blipFill>
          <a:blip r:embed="rId20">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723563" y="6096000"/>
            <a:ext cx="1316037"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Date Placeholder 1">
            <a:extLst>
              <a:ext uri="{FF2B5EF4-FFF2-40B4-BE49-F238E27FC236}">
                <a16:creationId xmlns:a16="http://schemas.microsoft.com/office/drawing/2014/main" id="{6D174424-E7CD-DE47-95D8-A48B7725D4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5A76819-9B11-984A-AE4C-58168E2BC8F5}" type="datetimeFigureOut">
              <a:rPr lang="en-US"/>
              <a:pPr>
                <a:defRPr/>
              </a:pPr>
              <a:t>11/16/2019</a:t>
            </a:fld>
            <a:endParaRPr lang="en-US"/>
          </a:p>
        </p:txBody>
      </p:sp>
      <p:sp>
        <p:nvSpPr>
          <p:cNvPr id="3" name="Footer Placeholder 2">
            <a:extLst>
              <a:ext uri="{FF2B5EF4-FFF2-40B4-BE49-F238E27FC236}">
                <a16:creationId xmlns:a16="http://schemas.microsoft.com/office/drawing/2014/main" id="{E130C851-1705-A145-8B2E-0EB9239BA8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4" name="Slide Number Placeholder 3">
            <a:extLst>
              <a:ext uri="{FF2B5EF4-FFF2-40B4-BE49-F238E27FC236}">
                <a16:creationId xmlns:a16="http://schemas.microsoft.com/office/drawing/2014/main" id="{B4AD4E8E-3726-8D48-851A-55681E43ED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AA30EE8-C0B7-4D42-A7A2-753742A16197}" type="slidenum">
              <a:rPr lang="en-US"/>
              <a:pPr>
                <a:defRPr/>
              </a:pPr>
              <a:t>‹#›</a:t>
            </a:fld>
            <a:endParaRPr lang="en-US"/>
          </a:p>
        </p:txBody>
      </p:sp>
      <p:pic>
        <p:nvPicPr>
          <p:cNvPr id="9" name="Picture 19">
            <a:extLst>
              <a:ext uri="{FF2B5EF4-FFF2-40B4-BE49-F238E27FC236}">
                <a16:creationId xmlns:a16="http://schemas.microsoft.com/office/drawing/2014/main" id="{88460FC5-788C-4A44-85D4-81D576C3F57E}"/>
              </a:ext>
            </a:extLst>
          </p:cNvPr>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280675" y="138112"/>
            <a:ext cx="1436687"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1">
            <a:extLst>
              <a:ext uri="{FF2B5EF4-FFF2-40B4-BE49-F238E27FC236}">
                <a16:creationId xmlns:a16="http://schemas.microsoft.com/office/drawing/2014/main" id="{8C9675A0-F076-B84F-8FDF-6CBCAB412DC6}"/>
              </a:ext>
            </a:extLst>
          </p:cNvPr>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9448800" y="222632"/>
            <a:ext cx="233362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520666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rtl="0" eaLnBrk="0" fontAlgn="base" hangingPunct="0">
        <a:lnSpc>
          <a:spcPct val="90000"/>
        </a:lnSpc>
        <a:spcBef>
          <a:spcPct val="0"/>
        </a:spcBef>
        <a:spcAft>
          <a:spcPct val="0"/>
        </a:spcAft>
        <a:defRPr sz="2700" b="1">
          <a:solidFill>
            <a:srgbClr val="9D1E23"/>
          </a:solidFill>
          <a:latin typeface="+mj-lt"/>
          <a:ea typeface="ＭＳ Ｐゴシック" charset="0"/>
          <a:cs typeface="ＭＳ Ｐゴシック"/>
        </a:defRPr>
      </a:lvl1pPr>
      <a:lvl2pPr algn="ctr" rtl="0" eaLnBrk="0" fontAlgn="base" hangingPunct="0">
        <a:lnSpc>
          <a:spcPct val="90000"/>
        </a:lnSpc>
        <a:spcBef>
          <a:spcPct val="0"/>
        </a:spcBef>
        <a:spcAft>
          <a:spcPct val="0"/>
        </a:spcAft>
        <a:defRPr sz="2700" b="1">
          <a:solidFill>
            <a:srgbClr val="9D1E23"/>
          </a:solidFill>
          <a:effectLst>
            <a:outerShdw blurRad="38100" dist="38100" dir="2700000" algn="tl">
              <a:srgbClr val="000000"/>
            </a:outerShdw>
          </a:effectLst>
          <a:latin typeface="Rockwell" panose="02060603020205020403" pitchFamily="18" charset="0"/>
          <a:ea typeface="ＭＳ Ｐゴシック" charset="0"/>
          <a:cs typeface="ＭＳ Ｐゴシック"/>
        </a:defRPr>
      </a:lvl2pPr>
      <a:lvl3pPr algn="ctr" rtl="0" eaLnBrk="0" fontAlgn="base" hangingPunct="0">
        <a:lnSpc>
          <a:spcPct val="90000"/>
        </a:lnSpc>
        <a:spcBef>
          <a:spcPct val="0"/>
        </a:spcBef>
        <a:spcAft>
          <a:spcPct val="0"/>
        </a:spcAft>
        <a:defRPr sz="2700" b="1">
          <a:solidFill>
            <a:srgbClr val="9D1E23"/>
          </a:solidFill>
          <a:effectLst>
            <a:outerShdw blurRad="38100" dist="38100" dir="2700000" algn="tl">
              <a:srgbClr val="000000"/>
            </a:outerShdw>
          </a:effectLst>
          <a:latin typeface="Rockwell" panose="02060603020205020403" pitchFamily="18" charset="0"/>
          <a:ea typeface="ＭＳ Ｐゴシック" charset="0"/>
          <a:cs typeface="ＭＳ Ｐゴシック"/>
        </a:defRPr>
      </a:lvl3pPr>
      <a:lvl4pPr algn="ctr" rtl="0" eaLnBrk="0" fontAlgn="base" hangingPunct="0">
        <a:lnSpc>
          <a:spcPct val="90000"/>
        </a:lnSpc>
        <a:spcBef>
          <a:spcPct val="0"/>
        </a:spcBef>
        <a:spcAft>
          <a:spcPct val="0"/>
        </a:spcAft>
        <a:defRPr sz="2700" b="1">
          <a:solidFill>
            <a:srgbClr val="9D1E23"/>
          </a:solidFill>
          <a:effectLst>
            <a:outerShdw blurRad="38100" dist="38100" dir="2700000" algn="tl">
              <a:srgbClr val="000000"/>
            </a:outerShdw>
          </a:effectLst>
          <a:latin typeface="Rockwell" panose="02060603020205020403" pitchFamily="18" charset="0"/>
          <a:ea typeface="ＭＳ Ｐゴシック" charset="0"/>
          <a:cs typeface="ＭＳ Ｐゴシック"/>
        </a:defRPr>
      </a:lvl4pPr>
      <a:lvl5pPr algn="ctr" rtl="0" eaLnBrk="0" fontAlgn="base" hangingPunct="0">
        <a:lnSpc>
          <a:spcPct val="90000"/>
        </a:lnSpc>
        <a:spcBef>
          <a:spcPct val="0"/>
        </a:spcBef>
        <a:spcAft>
          <a:spcPct val="0"/>
        </a:spcAft>
        <a:defRPr sz="2700" b="1">
          <a:solidFill>
            <a:srgbClr val="9D1E23"/>
          </a:solidFill>
          <a:effectLst>
            <a:outerShdw blurRad="38100" dist="38100" dir="2700000" algn="tl">
              <a:srgbClr val="000000"/>
            </a:outerShdw>
          </a:effectLst>
          <a:latin typeface="Rockwell" panose="02060603020205020403" pitchFamily="18" charset="0"/>
          <a:ea typeface="ＭＳ Ｐゴシック" charset="0"/>
          <a:cs typeface="ＭＳ Ｐゴシック"/>
        </a:defRPr>
      </a:lvl5pPr>
      <a:lvl6pPr marL="342900" algn="l" rtl="0" eaLnBrk="1" fontAlgn="base" hangingPunct="1">
        <a:lnSpc>
          <a:spcPct val="90000"/>
        </a:lnSpc>
        <a:spcBef>
          <a:spcPct val="0"/>
        </a:spcBef>
        <a:spcAft>
          <a:spcPct val="0"/>
        </a:spcAft>
        <a:defRPr sz="2100" b="1">
          <a:solidFill>
            <a:srgbClr val="FFCC66"/>
          </a:solidFill>
          <a:effectLst>
            <a:outerShdw blurRad="38100" dist="38100" dir="2700000" algn="tl">
              <a:srgbClr val="000000"/>
            </a:outerShdw>
          </a:effectLst>
          <a:latin typeface="Arial" charset="0"/>
        </a:defRPr>
      </a:lvl6pPr>
      <a:lvl7pPr marL="685800" algn="l" rtl="0" eaLnBrk="1" fontAlgn="base" hangingPunct="1">
        <a:lnSpc>
          <a:spcPct val="90000"/>
        </a:lnSpc>
        <a:spcBef>
          <a:spcPct val="0"/>
        </a:spcBef>
        <a:spcAft>
          <a:spcPct val="0"/>
        </a:spcAft>
        <a:defRPr sz="2100" b="1">
          <a:solidFill>
            <a:srgbClr val="FFCC66"/>
          </a:solidFill>
          <a:effectLst>
            <a:outerShdw blurRad="38100" dist="38100" dir="2700000" algn="tl">
              <a:srgbClr val="000000"/>
            </a:outerShdw>
          </a:effectLst>
          <a:latin typeface="Arial" charset="0"/>
        </a:defRPr>
      </a:lvl7pPr>
      <a:lvl8pPr marL="1028700" algn="l" rtl="0" eaLnBrk="1" fontAlgn="base" hangingPunct="1">
        <a:lnSpc>
          <a:spcPct val="90000"/>
        </a:lnSpc>
        <a:spcBef>
          <a:spcPct val="0"/>
        </a:spcBef>
        <a:spcAft>
          <a:spcPct val="0"/>
        </a:spcAft>
        <a:defRPr sz="2100" b="1">
          <a:solidFill>
            <a:srgbClr val="FFCC66"/>
          </a:solidFill>
          <a:effectLst>
            <a:outerShdw blurRad="38100" dist="38100" dir="2700000" algn="tl">
              <a:srgbClr val="000000"/>
            </a:outerShdw>
          </a:effectLst>
          <a:latin typeface="Arial" charset="0"/>
        </a:defRPr>
      </a:lvl8pPr>
      <a:lvl9pPr marL="1371600" algn="l" rtl="0" eaLnBrk="1" fontAlgn="base" hangingPunct="1">
        <a:lnSpc>
          <a:spcPct val="90000"/>
        </a:lnSpc>
        <a:spcBef>
          <a:spcPct val="0"/>
        </a:spcBef>
        <a:spcAft>
          <a:spcPct val="0"/>
        </a:spcAft>
        <a:defRPr sz="2100" b="1">
          <a:solidFill>
            <a:srgbClr val="FFCC66"/>
          </a:solidFill>
          <a:effectLst>
            <a:outerShdw blurRad="38100" dist="38100" dir="2700000" algn="tl">
              <a:srgbClr val="000000"/>
            </a:outerShdw>
          </a:effectLst>
          <a:latin typeface="Arial" charset="0"/>
        </a:defRPr>
      </a:lvl9pPr>
    </p:titleStyle>
    <p:bodyStyle>
      <a:lvl1pPr marL="255588" indent="-255588" algn="l" rtl="0" eaLnBrk="0" fontAlgn="base" hangingPunct="0">
        <a:lnSpc>
          <a:spcPct val="95000"/>
        </a:lnSpc>
        <a:spcBef>
          <a:spcPct val="40000"/>
        </a:spcBef>
        <a:spcAft>
          <a:spcPct val="0"/>
        </a:spcAft>
        <a:buClr>
          <a:srgbClr val="CC0000"/>
        </a:buClr>
        <a:buSzPct val="100000"/>
        <a:buFont typeface="Wingdings" pitchFamily="2" charset="2"/>
        <a:buChar char="§"/>
        <a:defRPr sz="1900">
          <a:solidFill>
            <a:schemeClr val="bg2"/>
          </a:solidFill>
          <a:latin typeface="Arial" panose="020B0604020202020204" pitchFamily="34" charset="0"/>
          <a:ea typeface="Ebrima" panose="02000000000000000000" pitchFamily="2" charset="0"/>
          <a:cs typeface="Arial" panose="020B0604020202020204" pitchFamily="34" charset="0"/>
        </a:defRPr>
      </a:lvl1pPr>
      <a:lvl2pPr marL="595313" indent="-254000" algn="l" rtl="0" eaLnBrk="0" fontAlgn="base" hangingPunct="0">
        <a:lnSpc>
          <a:spcPct val="95000"/>
        </a:lnSpc>
        <a:spcBef>
          <a:spcPct val="20000"/>
        </a:spcBef>
        <a:spcAft>
          <a:spcPct val="0"/>
        </a:spcAft>
        <a:buClr>
          <a:schemeClr val="tx1"/>
        </a:buClr>
        <a:buSzPct val="68000"/>
        <a:buFont typeface="Wingdings" pitchFamily="2" charset="2"/>
        <a:buChar char="§"/>
        <a:defRPr sz="1900">
          <a:solidFill>
            <a:schemeClr val="bg2"/>
          </a:solidFill>
          <a:latin typeface="Arial" panose="020B0604020202020204" pitchFamily="34" charset="0"/>
          <a:ea typeface="Ebrima" panose="02000000000000000000" pitchFamily="2" charset="0"/>
          <a:cs typeface="Arial" panose="020B0604020202020204" pitchFamily="34" charset="0"/>
        </a:defRPr>
      </a:lvl2pPr>
      <a:lvl3pPr marL="1112838" indent="-342900" algn="l" rtl="0" eaLnBrk="0" fontAlgn="base" hangingPunct="0">
        <a:lnSpc>
          <a:spcPct val="95000"/>
        </a:lnSpc>
        <a:spcBef>
          <a:spcPct val="10000"/>
        </a:spcBef>
        <a:spcAft>
          <a:spcPct val="0"/>
        </a:spcAft>
        <a:buClr>
          <a:schemeClr val="tx1"/>
        </a:buClr>
        <a:buSzPct val="44000"/>
        <a:buFont typeface="Wingdings" pitchFamily="2" charset="2"/>
        <a:buChar char="§"/>
        <a:defRPr sz="1900" i="1">
          <a:solidFill>
            <a:schemeClr val="bg2"/>
          </a:solidFill>
          <a:latin typeface="Arial" panose="020B0604020202020204" pitchFamily="34" charset="0"/>
          <a:ea typeface="Ebrima" panose="02000000000000000000" pitchFamily="2" charset="0"/>
          <a:cs typeface="Arial" panose="020B0604020202020204" pitchFamily="34" charset="0"/>
        </a:defRPr>
      </a:lvl3pPr>
      <a:lvl4pPr marL="1157288" indent="-128588" algn="l" rtl="0" eaLnBrk="0" fontAlgn="base" hangingPunct="0">
        <a:lnSpc>
          <a:spcPct val="95000"/>
        </a:lnSpc>
        <a:spcBef>
          <a:spcPct val="20000"/>
        </a:spcBef>
        <a:spcAft>
          <a:spcPct val="0"/>
        </a:spcAft>
        <a:buChar char="–"/>
        <a:defRPr sz="1500">
          <a:solidFill>
            <a:schemeClr val="bg2"/>
          </a:solidFill>
          <a:latin typeface="Arial" panose="020B0604020202020204" pitchFamily="34" charset="0"/>
          <a:ea typeface="Ebrima" panose="02000000000000000000" pitchFamily="2" charset="0"/>
          <a:cs typeface="Arial" panose="020B0604020202020204" pitchFamily="34" charset="0"/>
        </a:defRPr>
      </a:lvl4pPr>
      <a:lvl5pPr marL="1500188" indent="-128588" algn="l" rtl="0" eaLnBrk="0" fontAlgn="base" hangingPunct="0">
        <a:lnSpc>
          <a:spcPct val="95000"/>
        </a:lnSpc>
        <a:spcBef>
          <a:spcPct val="20000"/>
        </a:spcBef>
        <a:spcAft>
          <a:spcPct val="0"/>
        </a:spcAft>
        <a:buChar char="»"/>
        <a:defRPr sz="1500">
          <a:solidFill>
            <a:schemeClr val="bg2"/>
          </a:solidFill>
          <a:latin typeface="Arial" panose="020B0604020202020204" pitchFamily="34" charset="0"/>
          <a:ea typeface="Ebrima" panose="02000000000000000000" pitchFamily="2" charset="0"/>
          <a:cs typeface="Arial" panose="020B0604020202020204" pitchFamily="34" charset="0"/>
        </a:defRPr>
      </a:lvl5pPr>
      <a:lvl6pPr marL="1843088" indent="-128588" algn="l" rtl="0" eaLnBrk="1" fontAlgn="base" hangingPunct="1">
        <a:lnSpc>
          <a:spcPct val="95000"/>
        </a:lnSpc>
        <a:spcBef>
          <a:spcPct val="20000"/>
        </a:spcBef>
        <a:spcAft>
          <a:spcPct val="0"/>
        </a:spcAft>
        <a:buChar char="»"/>
        <a:defRPr sz="1500">
          <a:solidFill>
            <a:schemeClr val="tx1"/>
          </a:solidFill>
          <a:latin typeface="+mn-lt"/>
        </a:defRPr>
      </a:lvl6pPr>
      <a:lvl7pPr marL="2185988" indent="-128588" algn="l" rtl="0" eaLnBrk="1" fontAlgn="base" hangingPunct="1">
        <a:lnSpc>
          <a:spcPct val="95000"/>
        </a:lnSpc>
        <a:spcBef>
          <a:spcPct val="20000"/>
        </a:spcBef>
        <a:spcAft>
          <a:spcPct val="0"/>
        </a:spcAft>
        <a:buChar char="»"/>
        <a:defRPr sz="1500">
          <a:solidFill>
            <a:schemeClr val="tx1"/>
          </a:solidFill>
          <a:latin typeface="+mn-lt"/>
        </a:defRPr>
      </a:lvl7pPr>
      <a:lvl8pPr marL="2528888" indent="-128588" algn="l" rtl="0" eaLnBrk="1" fontAlgn="base" hangingPunct="1">
        <a:lnSpc>
          <a:spcPct val="95000"/>
        </a:lnSpc>
        <a:spcBef>
          <a:spcPct val="20000"/>
        </a:spcBef>
        <a:spcAft>
          <a:spcPct val="0"/>
        </a:spcAft>
        <a:buChar char="»"/>
        <a:defRPr sz="1500">
          <a:solidFill>
            <a:schemeClr val="tx1"/>
          </a:solidFill>
          <a:latin typeface="+mn-lt"/>
        </a:defRPr>
      </a:lvl8pPr>
      <a:lvl9pPr marL="2871788" indent="-128588" algn="l" rtl="0" eaLnBrk="1" fontAlgn="base" hangingPunct="1">
        <a:lnSpc>
          <a:spcPct val="95000"/>
        </a:lnSpc>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7A3088-753E-FB4E-ABAA-32317DADFD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838F0E-E4F4-0147-AF13-00E9592BD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916649-9DE9-7D4E-81A6-A0ACCB2F14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88A86-7EC2-9746-BA30-BEC6B410AD1A}" type="datetimeFigureOut">
              <a:rPr lang="en-US" smtClean="0"/>
              <a:t>11/16/2019</a:t>
            </a:fld>
            <a:endParaRPr lang="en-US"/>
          </a:p>
        </p:txBody>
      </p:sp>
      <p:sp>
        <p:nvSpPr>
          <p:cNvPr id="5" name="Footer Placeholder 4">
            <a:extLst>
              <a:ext uri="{FF2B5EF4-FFF2-40B4-BE49-F238E27FC236}">
                <a16:creationId xmlns:a16="http://schemas.microsoft.com/office/drawing/2014/main" id="{2A9A9F6A-A37D-4341-8320-AE04428473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94E8A6-CECC-5442-AF5F-C4E81991D2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9EF22-3C42-854E-8913-6E5EF46A80E9}" type="slidenum">
              <a:rPr lang="en-US" smtClean="0"/>
              <a:t>‹#›</a:t>
            </a:fld>
            <a:endParaRPr lang="en-US"/>
          </a:p>
        </p:txBody>
      </p:sp>
    </p:spTree>
    <p:extLst>
      <p:ext uri="{BB962C8B-B14F-4D97-AF65-F5344CB8AC3E}">
        <p14:creationId xmlns:p14="http://schemas.microsoft.com/office/powerpoint/2010/main" val="29079690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86D4BBB-0750-0448-870A-2B1FD7E18A6A}"/>
              </a:ext>
            </a:extLst>
          </p:cNvPr>
          <p:cNvSpPr>
            <a:spLocks noGrp="1" noChangeArrowheads="1"/>
          </p:cNvSpPr>
          <p:nvPr>
            <p:ph type="dt" sz="half" idx="2"/>
          </p:nvPr>
        </p:nvSpPr>
        <p:spPr bwMode="auto">
          <a:xfrm>
            <a:off x="948267" y="6248400"/>
            <a:ext cx="2528711"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buClr>
                <a:schemeClr val="tx2"/>
              </a:buClr>
              <a:buSzPct val="75000"/>
              <a:buFont typeface="Monotype Sorts" charset="2"/>
              <a:buNone/>
              <a:defRPr sz="1400">
                <a:latin typeface="Times New Roman" pitchFamily="18" charset="0"/>
                <a:ea typeface="+mn-ea"/>
                <a:cs typeface="+mn-cs"/>
              </a:defRPr>
            </a:lvl1pPr>
          </a:lstStyle>
          <a:p>
            <a:pPr>
              <a:defRPr/>
            </a:pPr>
            <a:endParaRPr lang="en-US"/>
          </a:p>
        </p:txBody>
      </p:sp>
      <p:sp>
        <p:nvSpPr>
          <p:cNvPr id="1027" name="Rectangle 3">
            <a:extLst>
              <a:ext uri="{FF2B5EF4-FFF2-40B4-BE49-F238E27FC236}">
                <a16:creationId xmlns:a16="http://schemas.microsoft.com/office/drawing/2014/main" id="{D10E1B4F-0C5C-BA4B-910D-CF2B35EB29F9}"/>
              </a:ext>
            </a:extLst>
          </p:cNvPr>
          <p:cNvSpPr>
            <a:spLocks noGrp="1" noChangeArrowheads="1"/>
          </p:cNvSpPr>
          <p:nvPr>
            <p:ph type="ftr" sz="quarter" idx="3"/>
          </p:nvPr>
        </p:nvSpPr>
        <p:spPr bwMode="auto">
          <a:xfrm>
            <a:off x="4199467" y="6248400"/>
            <a:ext cx="3793067"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spcBef>
                <a:spcPct val="0"/>
              </a:spcBef>
              <a:buClr>
                <a:schemeClr val="tx2"/>
              </a:buClr>
              <a:buSzPct val="75000"/>
              <a:buFont typeface="Monotype Sorts" charset="2"/>
              <a:buNone/>
              <a:defRPr sz="1400">
                <a:latin typeface="Times New Roman" pitchFamily="18" charset="0"/>
                <a:ea typeface="+mn-ea"/>
                <a:cs typeface="+mn-cs"/>
              </a:defRPr>
            </a:lvl1pPr>
          </a:lstStyle>
          <a:p>
            <a:pPr>
              <a:defRPr/>
            </a:pPr>
            <a:endParaRPr lang="en-US"/>
          </a:p>
        </p:txBody>
      </p:sp>
      <p:sp>
        <p:nvSpPr>
          <p:cNvPr id="1028" name="Rectangle 4">
            <a:extLst>
              <a:ext uri="{FF2B5EF4-FFF2-40B4-BE49-F238E27FC236}">
                <a16:creationId xmlns:a16="http://schemas.microsoft.com/office/drawing/2014/main" id="{643C253E-A20C-5F48-8090-CFD404A37AF2}"/>
              </a:ext>
            </a:extLst>
          </p:cNvPr>
          <p:cNvSpPr>
            <a:spLocks noGrp="1" noChangeArrowheads="1"/>
          </p:cNvSpPr>
          <p:nvPr>
            <p:ph type="sldNum" sz="quarter" idx="4"/>
          </p:nvPr>
        </p:nvSpPr>
        <p:spPr bwMode="auto">
          <a:xfrm>
            <a:off x="8715022" y="6248400"/>
            <a:ext cx="2528711"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buClr>
                <a:schemeClr val="tx2"/>
              </a:buClr>
              <a:buSzPct val="75000"/>
              <a:buFont typeface="Monotype Sorts" charset="2"/>
              <a:buNone/>
              <a:defRPr sz="1400">
                <a:latin typeface="Times New Roman" charset="0"/>
                <a:ea typeface="ＭＳ Ｐゴシック" charset="-128"/>
              </a:defRPr>
            </a:lvl1pPr>
          </a:lstStyle>
          <a:p>
            <a:pPr>
              <a:defRPr/>
            </a:pPr>
            <a:fld id="{FD779549-8DF2-2E4A-A43F-8E9FF295FDBC}" type="slidenum">
              <a:rPr lang="en-US" altLang="x-none"/>
              <a:pPr>
                <a:defRPr/>
              </a:pPr>
              <a:t>‹#›</a:t>
            </a:fld>
            <a:endParaRPr lang="en-US" altLang="x-none"/>
          </a:p>
        </p:txBody>
      </p:sp>
      <p:sp>
        <p:nvSpPr>
          <p:cNvPr id="1029" name="Line 5">
            <a:extLst>
              <a:ext uri="{FF2B5EF4-FFF2-40B4-BE49-F238E27FC236}">
                <a16:creationId xmlns:a16="http://schemas.microsoft.com/office/drawing/2014/main" id="{9CBB40B4-6B88-4944-8DF9-ED6CF7C8C896}"/>
              </a:ext>
            </a:extLst>
          </p:cNvPr>
          <p:cNvSpPr>
            <a:spLocks noChangeShapeType="1"/>
          </p:cNvSpPr>
          <p:nvPr/>
        </p:nvSpPr>
        <p:spPr bwMode="auto">
          <a:xfrm>
            <a:off x="711200" y="1066800"/>
            <a:ext cx="10701867" cy="0"/>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800"/>
          </a:p>
        </p:txBody>
      </p:sp>
      <p:sp>
        <p:nvSpPr>
          <p:cNvPr id="1030" name="Rectangle 6">
            <a:extLst>
              <a:ext uri="{FF2B5EF4-FFF2-40B4-BE49-F238E27FC236}">
                <a16:creationId xmlns:a16="http://schemas.microsoft.com/office/drawing/2014/main" id="{82BF854B-120C-0748-98AB-B7FEA39EE24A}"/>
              </a:ext>
            </a:extLst>
          </p:cNvPr>
          <p:cNvSpPr>
            <a:spLocks noGrp="1" noChangeArrowheads="1"/>
          </p:cNvSpPr>
          <p:nvPr>
            <p:ph type="title"/>
          </p:nvPr>
        </p:nvSpPr>
        <p:spPr bwMode="auto">
          <a:xfrm>
            <a:off x="773289" y="38100"/>
            <a:ext cx="10566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31" name="Rectangle 7">
            <a:extLst>
              <a:ext uri="{FF2B5EF4-FFF2-40B4-BE49-F238E27FC236}">
                <a16:creationId xmlns:a16="http://schemas.microsoft.com/office/drawing/2014/main" id="{9EFB71C8-7F08-CF41-AD58-A9089B0F6883}"/>
              </a:ext>
            </a:extLst>
          </p:cNvPr>
          <p:cNvSpPr>
            <a:spLocks noGrp="1" noChangeArrowheads="1"/>
          </p:cNvSpPr>
          <p:nvPr>
            <p:ph type="body" idx="1"/>
          </p:nvPr>
        </p:nvSpPr>
        <p:spPr bwMode="auto">
          <a:xfrm>
            <a:off x="701793" y="1295400"/>
            <a:ext cx="1081287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  Click to edit Master text styles</a:t>
            </a:r>
          </a:p>
          <a:p>
            <a:pPr lvl="1"/>
            <a:r>
              <a:rPr lang="en-US" altLang="en-US"/>
              <a:t> 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299206012"/>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xStyles>
    <p:titleStyle>
      <a:lvl1pPr algn="ctr"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000">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000">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000">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SzPct val="100000"/>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2"/>
        </a:buClr>
        <a:buSzPct val="100000"/>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1">
            <a:extLst>
              <a:ext uri="{FF2B5EF4-FFF2-40B4-BE49-F238E27FC236}">
                <a16:creationId xmlns:a16="http://schemas.microsoft.com/office/drawing/2014/main" id="{37A7308E-1F84-BA41-88A5-5F35D93D8FCE}"/>
              </a:ext>
            </a:extLst>
          </p:cNvPr>
          <p:cNvSpPr txBox="1">
            <a:spLocks noChangeArrowheads="1"/>
          </p:cNvSpPr>
          <p:nvPr/>
        </p:nvSpPr>
        <p:spPr bwMode="auto">
          <a:xfrm>
            <a:off x="2209800" y="5715000"/>
            <a:ext cx="1992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5000"/>
              </a:lnSpc>
              <a:spcBef>
                <a:spcPct val="40000"/>
              </a:spcBef>
              <a:buClr>
                <a:srgbClr val="CC0000"/>
              </a:buClr>
              <a:buSzPct val="100000"/>
              <a:buFont typeface="Wingdings" pitchFamily="2" charset="2"/>
              <a:buChar char="§"/>
              <a:defRPr sz="1900">
                <a:solidFill>
                  <a:schemeClr val="bg2"/>
                </a:solidFill>
                <a:latin typeface="Arial" panose="020B0604020202020204" pitchFamily="34" charset="0"/>
                <a:ea typeface="Ebrima" pitchFamily="2" charset="0"/>
                <a:cs typeface="Arial" panose="020B0604020202020204" pitchFamily="34" charset="0"/>
              </a:defRPr>
            </a:lvl1pPr>
            <a:lvl2pPr marL="742950" indent="-285750">
              <a:lnSpc>
                <a:spcPct val="95000"/>
              </a:lnSpc>
              <a:spcBef>
                <a:spcPct val="20000"/>
              </a:spcBef>
              <a:buClr>
                <a:schemeClr val="tx1"/>
              </a:buClr>
              <a:buSzPct val="68000"/>
              <a:buFont typeface="Wingdings" pitchFamily="2" charset="2"/>
              <a:buChar char="§"/>
              <a:defRPr sz="1900">
                <a:solidFill>
                  <a:schemeClr val="bg2"/>
                </a:solidFill>
                <a:latin typeface="Arial" panose="020B0604020202020204" pitchFamily="34" charset="0"/>
                <a:ea typeface="Ebrima" pitchFamily="2" charset="0"/>
                <a:cs typeface="Arial" panose="020B0604020202020204" pitchFamily="34" charset="0"/>
              </a:defRPr>
            </a:lvl2pPr>
            <a:lvl3pPr marL="1143000" indent="-228600">
              <a:lnSpc>
                <a:spcPct val="95000"/>
              </a:lnSpc>
              <a:spcBef>
                <a:spcPct val="10000"/>
              </a:spcBef>
              <a:buClr>
                <a:schemeClr val="tx1"/>
              </a:buClr>
              <a:buSzPct val="44000"/>
              <a:buFont typeface="Wingdings" pitchFamily="2" charset="2"/>
              <a:buChar char="§"/>
              <a:defRPr sz="1900" i="1">
                <a:solidFill>
                  <a:schemeClr val="bg2"/>
                </a:solidFill>
                <a:latin typeface="Arial" panose="020B0604020202020204" pitchFamily="34" charset="0"/>
                <a:ea typeface="Ebrima" pitchFamily="2" charset="0"/>
                <a:cs typeface="Arial" panose="020B0604020202020204" pitchFamily="34" charset="0"/>
              </a:defRPr>
            </a:lvl3pPr>
            <a:lvl4pPr marL="1600200" indent="-228600">
              <a:lnSpc>
                <a:spcPct val="95000"/>
              </a:lnSpc>
              <a:spcBef>
                <a:spcPct val="20000"/>
              </a:spcBef>
              <a:buChar char="–"/>
              <a:defRPr sz="1500">
                <a:solidFill>
                  <a:schemeClr val="bg2"/>
                </a:solidFill>
                <a:latin typeface="Arial" panose="020B0604020202020204" pitchFamily="34" charset="0"/>
                <a:ea typeface="Ebrima" pitchFamily="2" charset="0"/>
                <a:cs typeface="Arial" panose="020B0604020202020204" pitchFamily="34" charset="0"/>
              </a:defRPr>
            </a:lvl4pPr>
            <a:lvl5pPr marL="2057400" indent="-228600">
              <a:lnSpc>
                <a:spcPct val="95000"/>
              </a:lnSpc>
              <a:spcBef>
                <a:spcPct val="20000"/>
              </a:spcBef>
              <a:buChar char="»"/>
              <a:defRPr sz="1500">
                <a:solidFill>
                  <a:schemeClr val="bg2"/>
                </a:solidFill>
                <a:latin typeface="Arial" panose="020B0604020202020204" pitchFamily="34" charset="0"/>
                <a:ea typeface="Ebrima" pitchFamily="2" charset="0"/>
                <a:cs typeface="Arial" panose="020B0604020202020204" pitchFamily="34" charset="0"/>
              </a:defRPr>
            </a:lvl5pPr>
            <a:lvl6pPr marL="2514600" indent="-228600" eaLnBrk="0" fontAlgn="base" hangingPunct="0">
              <a:lnSpc>
                <a:spcPct val="95000"/>
              </a:lnSpc>
              <a:spcBef>
                <a:spcPct val="20000"/>
              </a:spcBef>
              <a:spcAft>
                <a:spcPct val="0"/>
              </a:spcAft>
              <a:buChar char="»"/>
              <a:defRPr sz="1500">
                <a:solidFill>
                  <a:schemeClr val="bg2"/>
                </a:solidFill>
                <a:latin typeface="Arial" panose="020B0604020202020204" pitchFamily="34" charset="0"/>
                <a:ea typeface="Ebrima" pitchFamily="2" charset="0"/>
                <a:cs typeface="Arial" panose="020B0604020202020204" pitchFamily="34" charset="0"/>
              </a:defRPr>
            </a:lvl6pPr>
            <a:lvl7pPr marL="2971800" indent="-228600" eaLnBrk="0" fontAlgn="base" hangingPunct="0">
              <a:lnSpc>
                <a:spcPct val="95000"/>
              </a:lnSpc>
              <a:spcBef>
                <a:spcPct val="20000"/>
              </a:spcBef>
              <a:spcAft>
                <a:spcPct val="0"/>
              </a:spcAft>
              <a:buChar char="»"/>
              <a:defRPr sz="1500">
                <a:solidFill>
                  <a:schemeClr val="bg2"/>
                </a:solidFill>
                <a:latin typeface="Arial" panose="020B0604020202020204" pitchFamily="34" charset="0"/>
                <a:ea typeface="Ebrima" pitchFamily="2" charset="0"/>
                <a:cs typeface="Arial" panose="020B0604020202020204" pitchFamily="34" charset="0"/>
              </a:defRPr>
            </a:lvl7pPr>
            <a:lvl8pPr marL="3429000" indent="-228600" eaLnBrk="0" fontAlgn="base" hangingPunct="0">
              <a:lnSpc>
                <a:spcPct val="95000"/>
              </a:lnSpc>
              <a:spcBef>
                <a:spcPct val="20000"/>
              </a:spcBef>
              <a:spcAft>
                <a:spcPct val="0"/>
              </a:spcAft>
              <a:buChar char="»"/>
              <a:defRPr sz="1500">
                <a:solidFill>
                  <a:schemeClr val="bg2"/>
                </a:solidFill>
                <a:latin typeface="Arial" panose="020B0604020202020204" pitchFamily="34" charset="0"/>
                <a:ea typeface="Ebrima" pitchFamily="2" charset="0"/>
                <a:cs typeface="Arial" panose="020B0604020202020204" pitchFamily="34" charset="0"/>
              </a:defRPr>
            </a:lvl8pPr>
            <a:lvl9pPr marL="3886200" indent="-228600" eaLnBrk="0" fontAlgn="base" hangingPunct="0">
              <a:lnSpc>
                <a:spcPct val="95000"/>
              </a:lnSpc>
              <a:spcBef>
                <a:spcPct val="20000"/>
              </a:spcBef>
              <a:spcAft>
                <a:spcPct val="0"/>
              </a:spcAft>
              <a:buChar char="»"/>
              <a:defRPr sz="1500">
                <a:solidFill>
                  <a:schemeClr val="bg2"/>
                </a:solidFill>
                <a:latin typeface="Arial" panose="020B0604020202020204" pitchFamily="34" charset="0"/>
                <a:ea typeface="Ebrima" pitchFamily="2"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a:ln>
                  <a:noFill/>
                </a:ln>
                <a:solidFill>
                  <a:srgbClr val="FFFFFF"/>
                </a:solidFill>
                <a:effectLst/>
                <a:uLnTx/>
                <a:uFillTx/>
                <a:latin typeface="Arial" panose="020B0604020202020204" pitchFamily="34" charset="0"/>
                <a:ea typeface="ＭＳ Ｐゴシック" panose="020B0600070205080204" pitchFamily="34" charset="-128"/>
                <a:cs typeface="Arial" panose="020B0604020202020204" pitchFamily="34" charset="0"/>
              </a:rPr>
              <a:t>*Abbreviated Title</a:t>
            </a:r>
          </a:p>
        </p:txBody>
      </p:sp>
      <p:sp>
        <p:nvSpPr>
          <p:cNvPr id="10" name="Title 1"/>
          <p:cNvSpPr>
            <a:spLocks noGrp="1"/>
          </p:cNvSpPr>
          <p:nvPr>
            <p:ph type="ctrTitle"/>
          </p:nvPr>
        </p:nvSpPr>
        <p:spPr>
          <a:xfrm>
            <a:off x="66720" y="2241994"/>
            <a:ext cx="12192000" cy="1592630"/>
          </a:xfrm>
        </p:spPr>
        <p:txBody>
          <a:bodyPr>
            <a:normAutofit fontScale="90000"/>
          </a:bodyPr>
          <a:lstStyle/>
          <a:p>
            <a:pPr>
              <a:lnSpc>
                <a:spcPct val="100000"/>
              </a:lnSpc>
              <a:spcBef>
                <a:spcPts val="600"/>
              </a:spcBef>
            </a:pPr>
            <a:r>
              <a:rPr lang="en-US" sz="3600" dirty="0">
                <a:latin typeface="Arial" panose="020B0604020202020204" pitchFamily="34" charset="0"/>
                <a:cs typeface="Arial" panose="020B0604020202020204" pitchFamily="34" charset="0"/>
              </a:rPr>
              <a:t>I</a:t>
            </a:r>
            <a:r>
              <a:rPr lang="en-US" sz="3600" dirty="0">
                <a:solidFill>
                  <a:schemeClr val="tx1">
                    <a:lumMod val="75000"/>
                    <a:lumOff val="25000"/>
                  </a:schemeClr>
                </a:solidFill>
                <a:latin typeface="Arial" panose="020B0604020202020204" pitchFamily="34" charset="0"/>
                <a:cs typeface="Arial" panose="020B0604020202020204" pitchFamily="34" charset="0"/>
              </a:rPr>
              <a:t>nternational</a:t>
            </a:r>
            <a:r>
              <a:rPr lang="en-US" sz="3600" dirty="0">
                <a:solidFill>
                  <a:schemeClr val="tx1">
                    <a:lumMod val="65000"/>
                    <a:lumOff val="35000"/>
                  </a:schemeClr>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S</a:t>
            </a:r>
            <a:r>
              <a:rPr lang="en-US" sz="3600" dirty="0">
                <a:solidFill>
                  <a:schemeClr val="tx1">
                    <a:lumMod val="75000"/>
                    <a:lumOff val="25000"/>
                  </a:schemeClr>
                </a:solidFill>
                <a:latin typeface="Arial" panose="020B0604020202020204" pitchFamily="34" charset="0"/>
                <a:cs typeface="Arial" panose="020B0604020202020204" pitchFamily="34" charset="0"/>
              </a:rPr>
              <a:t>tudy</a:t>
            </a:r>
            <a:r>
              <a:rPr lang="en-US" sz="3600" dirty="0">
                <a:solidFill>
                  <a:schemeClr val="tx1">
                    <a:lumMod val="65000"/>
                    <a:lumOff val="35000"/>
                  </a:schemeClr>
                </a:solidFill>
                <a:latin typeface="Arial" panose="020B0604020202020204" pitchFamily="34" charset="0"/>
                <a:cs typeface="Arial" panose="020B0604020202020204" pitchFamily="34" charset="0"/>
              </a:rPr>
              <a:t> </a:t>
            </a:r>
            <a:r>
              <a:rPr lang="en-US" sz="3600" dirty="0">
                <a:solidFill>
                  <a:schemeClr val="tx1">
                    <a:lumMod val="75000"/>
                    <a:lumOff val="25000"/>
                  </a:schemeClr>
                </a:solidFill>
                <a:latin typeface="Arial" panose="020B0604020202020204" pitchFamily="34" charset="0"/>
                <a:cs typeface="Arial" panose="020B0604020202020204" pitchFamily="34" charset="0"/>
              </a:rPr>
              <a:t>of</a:t>
            </a:r>
            <a:r>
              <a:rPr lang="en-US" sz="3600" dirty="0">
                <a:solidFill>
                  <a:schemeClr val="tx1">
                    <a:lumMod val="65000"/>
                    <a:lumOff val="35000"/>
                  </a:schemeClr>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C</a:t>
            </a:r>
            <a:r>
              <a:rPr lang="en-US" sz="3600" dirty="0">
                <a:solidFill>
                  <a:schemeClr val="tx1">
                    <a:lumMod val="75000"/>
                    <a:lumOff val="25000"/>
                  </a:schemeClr>
                </a:solidFill>
                <a:latin typeface="Arial" panose="020B0604020202020204" pitchFamily="34" charset="0"/>
                <a:cs typeface="Arial" panose="020B0604020202020204" pitchFamily="34" charset="0"/>
              </a:rPr>
              <a:t>omparative</a:t>
            </a:r>
            <a:r>
              <a:rPr lang="en-US" sz="3600" dirty="0">
                <a:solidFill>
                  <a:schemeClr val="tx1">
                    <a:lumMod val="65000"/>
                    <a:lumOff val="35000"/>
                  </a:schemeClr>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H</a:t>
            </a:r>
            <a:r>
              <a:rPr lang="en-US" sz="3600" dirty="0">
                <a:solidFill>
                  <a:schemeClr val="tx1">
                    <a:lumMod val="75000"/>
                    <a:lumOff val="25000"/>
                  </a:schemeClr>
                </a:solidFill>
                <a:latin typeface="Arial" panose="020B0604020202020204" pitchFamily="34" charset="0"/>
                <a:cs typeface="Arial" panose="020B0604020202020204" pitchFamily="34" charset="0"/>
              </a:rPr>
              <a:t>ealth</a:t>
            </a:r>
            <a:r>
              <a:rPr lang="en-US" sz="3600" dirty="0">
                <a:solidFill>
                  <a:schemeClr val="tx1">
                    <a:lumMod val="65000"/>
                    <a:lumOff val="35000"/>
                  </a:schemeClr>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E</a:t>
            </a:r>
            <a:r>
              <a:rPr lang="en-US" sz="3600" dirty="0">
                <a:solidFill>
                  <a:schemeClr val="tx1">
                    <a:lumMod val="75000"/>
                    <a:lumOff val="25000"/>
                  </a:schemeClr>
                </a:solidFill>
                <a:latin typeface="Arial" panose="020B0604020202020204" pitchFamily="34" charset="0"/>
                <a:cs typeface="Arial" panose="020B0604020202020204" pitchFamily="34" charset="0"/>
              </a:rPr>
              <a:t>ffectiveness</a:t>
            </a:r>
            <a:r>
              <a:rPr lang="en-US" sz="3600" dirty="0">
                <a:solidFill>
                  <a:schemeClr val="tx1">
                    <a:lumMod val="50000"/>
                    <a:lumOff val="50000"/>
                  </a:schemeClr>
                </a:solidFill>
                <a:latin typeface="Arial" panose="020B0604020202020204" pitchFamily="34" charset="0"/>
                <a:cs typeface="Arial" panose="020B0604020202020204" pitchFamily="34" charset="0"/>
              </a:rPr>
              <a:t> </a:t>
            </a:r>
            <a:r>
              <a:rPr lang="en-US" sz="3600" dirty="0">
                <a:solidFill>
                  <a:schemeClr val="tx1">
                    <a:lumMod val="75000"/>
                    <a:lumOff val="25000"/>
                  </a:schemeClr>
                </a:solidFill>
                <a:latin typeface="Arial" panose="020B0604020202020204" pitchFamily="34" charset="0"/>
                <a:cs typeface="Arial" panose="020B0604020202020204" pitchFamily="34" charset="0"/>
              </a:rPr>
              <a:t>with</a:t>
            </a:r>
            <a:r>
              <a:rPr lang="en-US" sz="3600" dirty="0">
                <a:solidFill>
                  <a:schemeClr val="tx1">
                    <a:lumMod val="50000"/>
                    <a:lumOff val="50000"/>
                  </a:schemeClr>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M</a:t>
            </a:r>
            <a:r>
              <a:rPr lang="en-US" sz="3600" dirty="0">
                <a:solidFill>
                  <a:schemeClr val="tx1">
                    <a:lumMod val="75000"/>
                    <a:lumOff val="25000"/>
                  </a:schemeClr>
                </a:solidFill>
                <a:latin typeface="Arial" panose="020B0604020202020204" pitchFamily="34" charset="0"/>
                <a:cs typeface="Arial" panose="020B0604020202020204" pitchFamily="34" charset="0"/>
              </a:rPr>
              <a:t>edical</a:t>
            </a:r>
            <a:r>
              <a:rPr lang="en-US" sz="3600" dirty="0">
                <a:solidFill>
                  <a:schemeClr val="tx1">
                    <a:lumMod val="50000"/>
                    <a:lumOff val="50000"/>
                  </a:schemeClr>
                </a:solidFill>
                <a:latin typeface="Arial" panose="020B0604020202020204" pitchFamily="34" charset="0"/>
                <a:cs typeface="Arial" panose="020B0604020202020204" pitchFamily="34" charset="0"/>
              </a:rPr>
              <a:t> </a:t>
            </a:r>
            <a:r>
              <a:rPr lang="en-US" sz="3600" dirty="0">
                <a:solidFill>
                  <a:schemeClr val="tx1">
                    <a:lumMod val="75000"/>
                    <a:lumOff val="25000"/>
                  </a:schemeClr>
                </a:solidFill>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I</a:t>
            </a:r>
            <a:r>
              <a:rPr lang="en-US" sz="3600" dirty="0">
                <a:solidFill>
                  <a:schemeClr val="tx1">
                    <a:lumMod val="75000"/>
                    <a:lumOff val="25000"/>
                  </a:schemeClr>
                </a:solidFill>
                <a:latin typeface="Arial" panose="020B0604020202020204" pitchFamily="34" charset="0"/>
                <a:cs typeface="Arial" panose="020B0604020202020204" pitchFamily="34" charset="0"/>
              </a:rPr>
              <a:t>nvasive</a:t>
            </a:r>
            <a:r>
              <a:rPr lang="en-US" sz="3600" dirty="0">
                <a:solidFill>
                  <a:schemeClr val="tx1">
                    <a:lumMod val="65000"/>
                    <a:lumOff val="35000"/>
                  </a:schemeClr>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A</a:t>
            </a:r>
            <a:r>
              <a:rPr lang="en-US" sz="3600" dirty="0">
                <a:solidFill>
                  <a:schemeClr val="tx1">
                    <a:lumMod val="75000"/>
                    <a:lumOff val="25000"/>
                  </a:schemeClr>
                </a:solidFill>
                <a:latin typeface="Arial" panose="020B0604020202020204" pitchFamily="34" charset="0"/>
                <a:cs typeface="Arial" panose="020B0604020202020204" pitchFamily="34" charset="0"/>
              </a:rPr>
              <a:t>pproaches</a:t>
            </a:r>
            <a:br>
              <a:rPr lang="en-US" sz="3600" dirty="0">
                <a:solidFill>
                  <a:schemeClr val="tx1">
                    <a:lumMod val="75000"/>
                    <a:lumOff val="25000"/>
                  </a:schemeClr>
                </a:solidFill>
                <a:latin typeface="Arial" panose="020B0604020202020204" pitchFamily="34" charset="0"/>
                <a:cs typeface="Arial" panose="020B0604020202020204" pitchFamily="34" charset="0"/>
              </a:rPr>
            </a:br>
            <a:r>
              <a:rPr lang="en-US" altLang="en-US" sz="36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Primary Report of Quality of Life Outcomes</a:t>
            </a:r>
            <a:endParaRPr lang="en-US" sz="4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 name="Subtitle 2"/>
          <p:cNvSpPr>
            <a:spLocks noGrp="1"/>
          </p:cNvSpPr>
          <p:nvPr>
            <p:ph type="subTitle" idx="1"/>
          </p:nvPr>
        </p:nvSpPr>
        <p:spPr>
          <a:xfrm>
            <a:off x="2353384" y="4868725"/>
            <a:ext cx="7517286" cy="1308015"/>
          </a:xfrm>
        </p:spPr>
        <p:txBody>
          <a:bodyPr/>
          <a:lstStyle/>
          <a:p>
            <a:pPr>
              <a:lnSpc>
                <a:spcPct val="100000"/>
              </a:lnSpc>
              <a:spcBef>
                <a:spcPts val="0"/>
              </a:spcBef>
            </a:pPr>
            <a:r>
              <a:rPr lang="en-US" b="1" dirty="0">
                <a:latin typeface="Arial" panose="020B0604020202020204" pitchFamily="34" charset="0"/>
                <a:cs typeface="Arial" panose="020B0604020202020204" pitchFamily="34" charset="0"/>
              </a:rPr>
              <a:t>John A. </a:t>
            </a:r>
            <a:r>
              <a:rPr lang="en-US" b="1" dirty="0" err="1">
                <a:latin typeface="Arial" panose="020B0604020202020204" pitchFamily="34" charset="0"/>
                <a:cs typeface="Arial" panose="020B0604020202020204" pitchFamily="34" charset="0"/>
              </a:rPr>
              <a:t>Spertus</a:t>
            </a:r>
            <a:r>
              <a:rPr lang="en-US" b="1" dirty="0">
                <a:latin typeface="Arial" panose="020B0604020202020204" pitchFamily="34" charset="0"/>
                <a:cs typeface="Arial" panose="020B0604020202020204" pitchFamily="34" charset="0"/>
              </a:rPr>
              <a:t>, MD, MPH</a:t>
            </a:r>
          </a:p>
          <a:p>
            <a:pPr>
              <a:lnSpc>
                <a:spcPct val="100000"/>
              </a:lnSpc>
              <a:spcBef>
                <a:spcPts val="0"/>
              </a:spcBef>
            </a:pPr>
            <a:r>
              <a:rPr lang="en-US" altLang="en-US" sz="2400" dirty="0">
                <a:latin typeface="Arial" panose="020B0604020202020204" pitchFamily="34" charset="0"/>
                <a:cs typeface="Arial" panose="020B0604020202020204" pitchFamily="34" charset="0"/>
              </a:rPr>
              <a:t>Saint Luke’s Mid America Heart Institute/UMKC</a:t>
            </a:r>
          </a:p>
          <a:p>
            <a:pPr>
              <a:lnSpc>
                <a:spcPct val="100000"/>
              </a:lnSpc>
              <a:spcBef>
                <a:spcPts val="0"/>
              </a:spcBef>
            </a:pPr>
            <a:r>
              <a:rPr lang="en-US" sz="2400" dirty="0">
                <a:latin typeface="Arial" panose="020B0604020202020204" pitchFamily="34" charset="0"/>
                <a:cs typeface="Arial" panose="020B0604020202020204" pitchFamily="34" charset="0"/>
              </a:rPr>
              <a:t>On behalf of the ISCHEMIA Research Group</a:t>
            </a:r>
          </a:p>
          <a:p>
            <a:endParaRPr lang="en-US" sz="2800" b="1" dirty="0">
              <a:latin typeface="Arial" panose="020B0604020202020204" pitchFamily="34" charset="0"/>
              <a:cs typeface="Arial" panose="020B0604020202020204" pitchFamily="34" charset="0"/>
            </a:endParaRPr>
          </a:p>
        </p:txBody>
      </p:sp>
      <p:sp>
        <p:nvSpPr>
          <p:cNvPr id="12" name="Subtitle 2"/>
          <p:cNvSpPr txBox="1">
            <a:spLocks/>
          </p:cNvSpPr>
          <p:nvPr/>
        </p:nvSpPr>
        <p:spPr>
          <a:xfrm>
            <a:off x="913269" y="4257761"/>
            <a:ext cx="10397515" cy="53034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Funded by National Heart, Lung, and Blood Institute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52852D6C-5E39-484C-83A2-48FB8F8E6C02}"/>
              </a:ext>
            </a:extLst>
          </p:cNvPr>
          <p:cNvSpPr txBox="1"/>
          <p:nvPr/>
        </p:nvSpPr>
        <p:spPr>
          <a:xfrm>
            <a:off x="7206343" y="304800"/>
            <a:ext cx="4593771" cy="376460"/>
          </a:xfrm>
          <a:prstGeom prst="rect">
            <a:avLst/>
          </a:prstGeom>
          <a:noFill/>
        </p:spPr>
        <p:txBody>
          <a:bodyPr wrap="square" rtlCol="0">
            <a:spAutoFit/>
          </a:bodyPr>
          <a:lstStyle/>
          <a:p>
            <a:r>
              <a:rPr lang="en-US" b="1" dirty="0">
                <a:solidFill>
                  <a:srgbClr val="0070C0"/>
                </a:solidFill>
                <a:latin typeface="Lub Dub Medium" panose="020B0603030403020204" pitchFamily="34" charset="0"/>
              </a:rPr>
              <a:t>EMBARGOED for 2pm ET 11-16-19</a:t>
            </a:r>
          </a:p>
        </p:txBody>
      </p:sp>
    </p:spTree>
    <p:extLst>
      <p:ext uri="{BB962C8B-B14F-4D97-AF65-F5344CB8AC3E}">
        <p14:creationId xmlns:p14="http://schemas.microsoft.com/office/powerpoint/2010/main" val="1550724843"/>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84CF-449E-7949-BFE9-A059A3CDD8E8}"/>
              </a:ext>
            </a:extLst>
          </p:cNvPr>
          <p:cNvSpPr>
            <a:spLocks noGrp="1"/>
          </p:cNvSpPr>
          <p:nvPr>
            <p:ph type="title"/>
          </p:nvPr>
        </p:nvSpPr>
        <p:spPr>
          <a:xfrm>
            <a:off x="223141" y="171898"/>
            <a:ext cx="11863755" cy="962513"/>
          </a:xfrm>
        </p:spPr>
        <p:txBody>
          <a:bodyPr>
            <a:normAutofit/>
          </a:bodyPr>
          <a:lstStyle/>
          <a:p>
            <a:r>
              <a:rPr lang="en-US" dirty="0"/>
              <a:t>Improvement in SAQ Summary Score at 12 Months</a:t>
            </a:r>
          </a:p>
        </p:txBody>
      </p:sp>
      <p:pic>
        <p:nvPicPr>
          <p:cNvPr id="23" name="Picture 22">
            <a:extLst>
              <a:ext uri="{FF2B5EF4-FFF2-40B4-BE49-F238E27FC236}">
                <a16:creationId xmlns:a16="http://schemas.microsoft.com/office/drawing/2014/main" id="{5D0407F5-5F67-4843-A609-CD0E0BEC5657}"/>
              </a:ext>
            </a:extLst>
          </p:cNvPr>
          <p:cNvPicPr>
            <a:picLocks noChangeAspect="1"/>
          </p:cNvPicPr>
          <p:nvPr/>
        </p:nvPicPr>
        <p:blipFill>
          <a:blip r:embed="rId2"/>
          <a:stretch>
            <a:fillRect/>
          </a:stretch>
        </p:blipFill>
        <p:spPr>
          <a:xfrm>
            <a:off x="1524000" y="1143000"/>
            <a:ext cx="9144000" cy="4572000"/>
          </a:xfrm>
          <a:prstGeom prst="rect">
            <a:avLst/>
          </a:prstGeom>
        </p:spPr>
      </p:pic>
    </p:spTree>
    <p:extLst>
      <p:ext uri="{BB962C8B-B14F-4D97-AF65-F5344CB8AC3E}">
        <p14:creationId xmlns:p14="http://schemas.microsoft.com/office/powerpoint/2010/main" val="160046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84CF-449E-7949-BFE9-A059A3CDD8E8}"/>
              </a:ext>
            </a:extLst>
          </p:cNvPr>
          <p:cNvSpPr>
            <a:spLocks noGrp="1"/>
          </p:cNvSpPr>
          <p:nvPr>
            <p:ph type="title"/>
          </p:nvPr>
        </p:nvSpPr>
        <p:spPr>
          <a:xfrm>
            <a:off x="223141" y="171898"/>
            <a:ext cx="11863755" cy="962513"/>
          </a:xfrm>
        </p:spPr>
        <p:txBody>
          <a:bodyPr>
            <a:normAutofit/>
          </a:bodyPr>
          <a:lstStyle/>
          <a:p>
            <a:r>
              <a:rPr lang="en-US" dirty="0"/>
              <a:t>Improvement in SAQ Summary Score at 12 Months</a:t>
            </a:r>
          </a:p>
        </p:txBody>
      </p:sp>
      <p:pic>
        <p:nvPicPr>
          <p:cNvPr id="23" name="Picture 22">
            <a:extLst>
              <a:ext uri="{FF2B5EF4-FFF2-40B4-BE49-F238E27FC236}">
                <a16:creationId xmlns:a16="http://schemas.microsoft.com/office/drawing/2014/main" id="{F555E9EA-D5A9-BE45-878E-D6C9834320EF}"/>
              </a:ext>
            </a:extLst>
          </p:cNvPr>
          <p:cNvPicPr>
            <a:picLocks noChangeAspect="1"/>
          </p:cNvPicPr>
          <p:nvPr/>
        </p:nvPicPr>
        <p:blipFill>
          <a:blip r:embed="rId2"/>
          <a:stretch>
            <a:fillRect/>
          </a:stretch>
        </p:blipFill>
        <p:spPr>
          <a:xfrm>
            <a:off x="1524000" y="1143000"/>
            <a:ext cx="9144000" cy="4572000"/>
          </a:xfrm>
          <a:prstGeom prst="rect">
            <a:avLst/>
          </a:prstGeom>
        </p:spPr>
      </p:pic>
    </p:spTree>
    <p:extLst>
      <p:ext uri="{BB962C8B-B14F-4D97-AF65-F5344CB8AC3E}">
        <p14:creationId xmlns:p14="http://schemas.microsoft.com/office/powerpoint/2010/main" val="470038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flipH="1">
            <a:off x="1307506" y="1294873"/>
            <a:ext cx="10015672" cy="461665"/>
          </a:xfrm>
          <a:prstGeom prst="rect">
            <a:avLst/>
          </a:prstGeom>
          <a:solidFill>
            <a:schemeClr val="bg1"/>
          </a:solidFill>
        </p:spPr>
        <p:txBody>
          <a:bodyPr wrap="square" rtlCol="0">
            <a:spAutoFit/>
          </a:bodyPr>
          <a:lstStyle/>
          <a:p>
            <a:pPr algn="ctr"/>
            <a:r>
              <a:rPr lang="en-US" sz="2400" b="1" dirty="0"/>
              <a:t>Typical Patient in ISCHEMIA</a:t>
            </a:r>
          </a:p>
        </p:txBody>
      </p:sp>
      <p:sp>
        <p:nvSpPr>
          <p:cNvPr id="2" name="Title 1">
            <a:extLst>
              <a:ext uri="{FF2B5EF4-FFF2-40B4-BE49-F238E27FC236}">
                <a16:creationId xmlns:a16="http://schemas.microsoft.com/office/drawing/2014/main" id="{49CD8FBA-E5BD-BA4E-9334-B8EC4D701FAD}"/>
              </a:ext>
            </a:extLst>
          </p:cNvPr>
          <p:cNvSpPr>
            <a:spLocks noGrp="1"/>
          </p:cNvSpPr>
          <p:nvPr>
            <p:ph type="title"/>
          </p:nvPr>
        </p:nvSpPr>
        <p:spPr>
          <a:xfrm>
            <a:off x="232552" y="66292"/>
            <a:ext cx="11347939" cy="962513"/>
          </a:xfrm>
        </p:spPr>
        <p:txBody>
          <a:bodyPr>
            <a:normAutofit fontScale="90000"/>
          </a:bodyPr>
          <a:lstStyle/>
          <a:p>
            <a:pPr algn="ctr"/>
            <a:r>
              <a:rPr lang="en-US" dirty="0"/>
              <a:t>Primary Outcome: Benefit of Invasive Rx on SAQ Summary Score</a:t>
            </a:r>
          </a:p>
        </p:txBody>
      </p:sp>
      <p:grpSp>
        <p:nvGrpSpPr>
          <p:cNvPr id="4" name="Group 3">
            <a:extLst>
              <a:ext uri="{FF2B5EF4-FFF2-40B4-BE49-F238E27FC236}">
                <a16:creationId xmlns:a16="http://schemas.microsoft.com/office/drawing/2014/main" id="{133016C1-9CD8-5B4D-81AF-693FB098EE14}"/>
              </a:ext>
            </a:extLst>
          </p:cNvPr>
          <p:cNvGrpSpPr/>
          <p:nvPr/>
        </p:nvGrpSpPr>
        <p:grpSpPr>
          <a:xfrm>
            <a:off x="420121" y="1908932"/>
            <a:ext cx="10972800" cy="3657599"/>
            <a:chOff x="420121" y="1908932"/>
            <a:chExt cx="10972800" cy="3657599"/>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121" y="1908932"/>
              <a:ext cx="10972800" cy="3657599"/>
            </a:xfrm>
            <a:prstGeom prst="rect">
              <a:avLst/>
            </a:prstGeom>
          </p:spPr>
        </p:pic>
        <p:sp>
          <p:nvSpPr>
            <p:cNvPr id="7" name="TextBox 6">
              <a:extLst>
                <a:ext uri="{FF2B5EF4-FFF2-40B4-BE49-F238E27FC236}">
                  <a16:creationId xmlns:a16="http://schemas.microsoft.com/office/drawing/2014/main" id="{C84303C4-E893-5346-9D4D-85FE587FDED0}"/>
                </a:ext>
              </a:extLst>
            </p:cNvPr>
            <p:cNvSpPr txBox="1"/>
            <p:nvPr/>
          </p:nvSpPr>
          <p:spPr>
            <a:xfrm>
              <a:off x="3120569" y="4970493"/>
              <a:ext cx="1274131" cy="307777"/>
            </a:xfrm>
            <a:prstGeom prst="rect">
              <a:avLst/>
            </a:prstGeom>
            <a:noFill/>
          </p:spPr>
          <p:txBody>
            <a:bodyPr wrap="none" rtlCol="0">
              <a:spAutoFit/>
            </a:bodyPr>
            <a:lstStyle/>
            <a:p>
              <a:r>
                <a:rPr lang="en-US" sz="1400" dirty="0"/>
                <a:t>Favors Invasive</a:t>
              </a:r>
            </a:p>
          </p:txBody>
        </p:sp>
        <p:sp>
          <p:nvSpPr>
            <p:cNvPr id="12" name="TextBox 11">
              <a:extLst>
                <a:ext uri="{FF2B5EF4-FFF2-40B4-BE49-F238E27FC236}">
                  <a16:creationId xmlns:a16="http://schemas.microsoft.com/office/drawing/2014/main" id="{9642C70B-5048-3A45-96CE-617EB88F98FB}"/>
                </a:ext>
              </a:extLst>
            </p:cNvPr>
            <p:cNvSpPr txBox="1"/>
            <p:nvPr/>
          </p:nvSpPr>
          <p:spPr>
            <a:xfrm>
              <a:off x="1324761" y="4970493"/>
              <a:ext cx="1636154" cy="307777"/>
            </a:xfrm>
            <a:prstGeom prst="rect">
              <a:avLst/>
            </a:prstGeom>
            <a:noFill/>
          </p:spPr>
          <p:txBody>
            <a:bodyPr wrap="square" rtlCol="0">
              <a:spAutoFit/>
            </a:bodyPr>
            <a:lstStyle/>
            <a:p>
              <a:r>
                <a:rPr lang="en-US" sz="1400" dirty="0"/>
                <a:t>Favors Conservative</a:t>
              </a:r>
            </a:p>
          </p:txBody>
        </p:sp>
        <p:sp>
          <p:nvSpPr>
            <p:cNvPr id="13" name="TextBox 12">
              <a:extLst>
                <a:ext uri="{FF2B5EF4-FFF2-40B4-BE49-F238E27FC236}">
                  <a16:creationId xmlns:a16="http://schemas.microsoft.com/office/drawing/2014/main" id="{B53FD8D2-34FE-0541-8BA7-A5435B4BF91D}"/>
                </a:ext>
              </a:extLst>
            </p:cNvPr>
            <p:cNvSpPr txBox="1"/>
            <p:nvPr/>
          </p:nvSpPr>
          <p:spPr>
            <a:xfrm>
              <a:off x="6487885" y="4970493"/>
              <a:ext cx="1274131" cy="307777"/>
            </a:xfrm>
            <a:prstGeom prst="rect">
              <a:avLst/>
            </a:prstGeom>
            <a:noFill/>
          </p:spPr>
          <p:txBody>
            <a:bodyPr wrap="none" rtlCol="0">
              <a:spAutoFit/>
            </a:bodyPr>
            <a:lstStyle/>
            <a:p>
              <a:r>
                <a:rPr lang="en-US" sz="1400" dirty="0"/>
                <a:t>Favors Invasive</a:t>
              </a:r>
            </a:p>
          </p:txBody>
        </p:sp>
        <p:sp>
          <p:nvSpPr>
            <p:cNvPr id="14" name="TextBox 13">
              <a:extLst>
                <a:ext uri="{FF2B5EF4-FFF2-40B4-BE49-F238E27FC236}">
                  <a16:creationId xmlns:a16="http://schemas.microsoft.com/office/drawing/2014/main" id="{5F147AC8-9EF8-E845-9B48-4C918688BC21}"/>
                </a:ext>
              </a:extLst>
            </p:cNvPr>
            <p:cNvSpPr txBox="1"/>
            <p:nvPr/>
          </p:nvSpPr>
          <p:spPr>
            <a:xfrm>
              <a:off x="4659091" y="4970493"/>
              <a:ext cx="1636154" cy="307777"/>
            </a:xfrm>
            <a:prstGeom prst="rect">
              <a:avLst/>
            </a:prstGeom>
            <a:noFill/>
          </p:spPr>
          <p:txBody>
            <a:bodyPr wrap="none" rtlCol="0">
              <a:spAutoFit/>
            </a:bodyPr>
            <a:lstStyle/>
            <a:p>
              <a:r>
                <a:rPr lang="en-US" sz="1400" dirty="0"/>
                <a:t>Favors Conservative</a:t>
              </a:r>
            </a:p>
          </p:txBody>
        </p:sp>
        <p:sp>
          <p:nvSpPr>
            <p:cNvPr id="15" name="TextBox 14">
              <a:extLst>
                <a:ext uri="{FF2B5EF4-FFF2-40B4-BE49-F238E27FC236}">
                  <a16:creationId xmlns:a16="http://schemas.microsoft.com/office/drawing/2014/main" id="{04CF5F31-3100-3642-83B0-B4A81BCBB8CF}"/>
                </a:ext>
              </a:extLst>
            </p:cNvPr>
            <p:cNvSpPr txBox="1"/>
            <p:nvPr/>
          </p:nvSpPr>
          <p:spPr>
            <a:xfrm>
              <a:off x="9898745" y="4970493"/>
              <a:ext cx="1274131" cy="307777"/>
            </a:xfrm>
            <a:prstGeom prst="rect">
              <a:avLst/>
            </a:prstGeom>
            <a:noFill/>
          </p:spPr>
          <p:txBody>
            <a:bodyPr wrap="none" rtlCol="0">
              <a:spAutoFit/>
            </a:bodyPr>
            <a:lstStyle/>
            <a:p>
              <a:r>
                <a:rPr lang="en-US" sz="1400" dirty="0"/>
                <a:t>Favors Invasive</a:t>
              </a:r>
            </a:p>
          </p:txBody>
        </p:sp>
        <p:sp>
          <p:nvSpPr>
            <p:cNvPr id="16" name="TextBox 15">
              <a:extLst>
                <a:ext uri="{FF2B5EF4-FFF2-40B4-BE49-F238E27FC236}">
                  <a16:creationId xmlns:a16="http://schemas.microsoft.com/office/drawing/2014/main" id="{099BE686-7126-9440-82B0-F8502F2814BE}"/>
                </a:ext>
              </a:extLst>
            </p:cNvPr>
            <p:cNvSpPr txBox="1"/>
            <p:nvPr/>
          </p:nvSpPr>
          <p:spPr>
            <a:xfrm>
              <a:off x="8055845" y="4970493"/>
              <a:ext cx="1636154" cy="307777"/>
            </a:xfrm>
            <a:prstGeom prst="rect">
              <a:avLst/>
            </a:prstGeom>
            <a:noFill/>
          </p:spPr>
          <p:txBody>
            <a:bodyPr wrap="none" rtlCol="0">
              <a:spAutoFit/>
            </a:bodyPr>
            <a:lstStyle/>
            <a:p>
              <a:r>
                <a:rPr lang="en-US" sz="1400" dirty="0"/>
                <a:t>Favors Conservative</a:t>
              </a:r>
            </a:p>
          </p:txBody>
        </p:sp>
      </p:grpSp>
      <p:sp>
        <p:nvSpPr>
          <p:cNvPr id="5" name="TextBox 4">
            <a:extLst>
              <a:ext uri="{FF2B5EF4-FFF2-40B4-BE49-F238E27FC236}">
                <a16:creationId xmlns:a16="http://schemas.microsoft.com/office/drawing/2014/main" id="{253F6659-21B7-C145-86AE-B137122F3853}"/>
              </a:ext>
            </a:extLst>
          </p:cNvPr>
          <p:cNvSpPr txBox="1"/>
          <p:nvPr/>
        </p:nvSpPr>
        <p:spPr>
          <a:xfrm>
            <a:off x="1420854" y="2286474"/>
            <a:ext cx="1540061" cy="523220"/>
          </a:xfrm>
          <a:prstGeom prst="rect">
            <a:avLst/>
          </a:prstGeom>
          <a:solidFill>
            <a:schemeClr val="bg1"/>
          </a:solidFill>
        </p:spPr>
        <p:txBody>
          <a:bodyPr wrap="square" rtlCol="0">
            <a:spAutoFit/>
          </a:bodyPr>
          <a:lstStyle/>
          <a:p>
            <a:pPr algn="ctr"/>
            <a:r>
              <a:rPr lang="en-US" sz="1400" dirty="0"/>
              <a:t>Posterior Mean = 4.1 (3.2, 5.0)* </a:t>
            </a:r>
          </a:p>
        </p:txBody>
      </p:sp>
      <p:sp>
        <p:nvSpPr>
          <p:cNvPr id="6" name="TextBox 5">
            <a:extLst>
              <a:ext uri="{FF2B5EF4-FFF2-40B4-BE49-F238E27FC236}">
                <a16:creationId xmlns:a16="http://schemas.microsoft.com/office/drawing/2014/main" id="{7C43E77B-259F-554E-8710-9E45542FA3F2}"/>
              </a:ext>
            </a:extLst>
          </p:cNvPr>
          <p:cNvSpPr txBox="1"/>
          <p:nvPr/>
        </p:nvSpPr>
        <p:spPr>
          <a:xfrm>
            <a:off x="4421760" y="5718925"/>
            <a:ext cx="3883884" cy="369332"/>
          </a:xfrm>
          <a:prstGeom prst="rect">
            <a:avLst/>
          </a:prstGeom>
          <a:noFill/>
        </p:spPr>
        <p:txBody>
          <a:bodyPr wrap="none" rtlCol="0">
            <a:spAutoFit/>
          </a:bodyPr>
          <a:lstStyle/>
          <a:p>
            <a:r>
              <a:rPr lang="en-US" i="1" dirty="0"/>
              <a:t>*95% Highest Posterior Density Interval</a:t>
            </a:r>
          </a:p>
        </p:txBody>
      </p:sp>
      <p:sp>
        <p:nvSpPr>
          <p:cNvPr id="18" name="TextBox 17">
            <a:extLst>
              <a:ext uri="{FF2B5EF4-FFF2-40B4-BE49-F238E27FC236}">
                <a16:creationId xmlns:a16="http://schemas.microsoft.com/office/drawing/2014/main" id="{6D00240B-17DE-7441-8866-ED2061504815}"/>
              </a:ext>
            </a:extLst>
          </p:cNvPr>
          <p:cNvSpPr txBox="1"/>
          <p:nvPr/>
        </p:nvSpPr>
        <p:spPr>
          <a:xfrm>
            <a:off x="4767736" y="2286474"/>
            <a:ext cx="1540061" cy="523220"/>
          </a:xfrm>
          <a:prstGeom prst="rect">
            <a:avLst/>
          </a:prstGeom>
          <a:solidFill>
            <a:schemeClr val="bg1"/>
          </a:solidFill>
        </p:spPr>
        <p:txBody>
          <a:bodyPr wrap="square" rtlCol="0">
            <a:spAutoFit/>
          </a:bodyPr>
          <a:lstStyle/>
          <a:p>
            <a:pPr algn="ctr"/>
            <a:r>
              <a:rPr lang="en-US" sz="1400" dirty="0"/>
              <a:t>Posterior Mean = 4.2 (3.3, 5.1) * </a:t>
            </a:r>
          </a:p>
        </p:txBody>
      </p:sp>
      <p:sp>
        <p:nvSpPr>
          <p:cNvPr id="19" name="TextBox 18">
            <a:extLst>
              <a:ext uri="{FF2B5EF4-FFF2-40B4-BE49-F238E27FC236}">
                <a16:creationId xmlns:a16="http://schemas.microsoft.com/office/drawing/2014/main" id="{EEB349DE-9341-DF41-BC89-820DC4CECEB3}"/>
              </a:ext>
            </a:extLst>
          </p:cNvPr>
          <p:cNvSpPr txBox="1"/>
          <p:nvPr/>
        </p:nvSpPr>
        <p:spPr>
          <a:xfrm>
            <a:off x="8105740" y="2286474"/>
            <a:ext cx="1540061" cy="523220"/>
          </a:xfrm>
          <a:prstGeom prst="rect">
            <a:avLst/>
          </a:prstGeom>
          <a:solidFill>
            <a:schemeClr val="bg1"/>
          </a:solidFill>
        </p:spPr>
        <p:txBody>
          <a:bodyPr wrap="square" rtlCol="0">
            <a:spAutoFit/>
          </a:bodyPr>
          <a:lstStyle/>
          <a:p>
            <a:pPr algn="ctr"/>
            <a:r>
              <a:rPr lang="en-US" sz="1400" dirty="0"/>
              <a:t>Posterior Mean = 2.9 (2.2, 3.7)* </a:t>
            </a:r>
          </a:p>
        </p:txBody>
      </p:sp>
    </p:spTree>
    <p:extLst>
      <p:ext uri="{BB962C8B-B14F-4D97-AF65-F5344CB8AC3E}">
        <p14:creationId xmlns:p14="http://schemas.microsoft.com/office/powerpoint/2010/main" val="3146315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flipH="1">
            <a:off x="1406615" y="1311946"/>
            <a:ext cx="10015672" cy="461665"/>
          </a:xfrm>
          <a:prstGeom prst="rect">
            <a:avLst/>
          </a:prstGeom>
          <a:solidFill>
            <a:schemeClr val="bg1"/>
          </a:solidFill>
        </p:spPr>
        <p:txBody>
          <a:bodyPr wrap="square" rtlCol="0">
            <a:spAutoFit/>
          </a:bodyPr>
          <a:lstStyle/>
          <a:p>
            <a:pPr algn="ctr"/>
            <a:r>
              <a:rPr lang="en-US" sz="2400" b="1" dirty="0"/>
              <a:t>Typical Patient with Daily to Weekly Angina</a:t>
            </a:r>
          </a:p>
        </p:txBody>
      </p:sp>
      <p:sp>
        <p:nvSpPr>
          <p:cNvPr id="2" name="Title 1">
            <a:extLst>
              <a:ext uri="{FF2B5EF4-FFF2-40B4-BE49-F238E27FC236}">
                <a16:creationId xmlns:a16="http://schemas.microsoft.com/office/drawing/2014/main" id="{49CD8FBA-E5BD-BA4E-9334-B8EC4D701FAD}"/>
              </a:ext>
            </a:extLst>
          </p:cNvPr>
          <p:cNvSpPr>
            <a:spLocks noGrp="1"/>
          </p:cNvSpPr>
          <p:nvPr>
            <p:ph type="title"/>
          </p:nvPr>
        </p:nvSpPr>
        <p:spPr>
          <a:xfrm>
            <a:off x="232552" y="66292"/>
            <a:ext cx="11347939" cy="962513"/>
          </a:xfrm>
        </p:spPr>
        <p:txBody>
          <a:bodyPr>
            <a:normAutofit fontScale="90000"/>
          </a:bodyPr>
          <a:lstStyle/>
          <a:p>
            <a:pPr algn="ctr"/>
            <a:r>
              <a:rPr lang="en-US" dirty="0"/>
              <a:t>Primary Outcome: Benefit of Invasive Rx on SAQ Summary Score</a:t>
            </a:r>
          </a:p>
        </p:txBody>
      </p:sp>
      <p:grpSp>
        <p:nvGrpSpPr>
          <p:cNvPr id="3" name="Group 2">
            <a:extLst>
              <a:ext uri="{FF2B5EF4-FFF2-40B4-BE49-F238E27FC236}">
                <a16:creationId xmlns:a16="http://schemas.microsoft.com/office/drawing/2014/main" id="{2CB63595-9636-DF43-9DC0-B503AB368F61}"/>
              </a:ext>
            </a:extLst>
          </p:cNvPr>
          <p:cNvGrpSpPr/>
          <p:nvPr/>
        </p:nvGrpSpPr>
        <p:grpSpPr>
          <a:xfrm>
            <a:off x="519230" y="1926005"/>
            <a:ext cx="10972800" cy="3657599"/>
            <a:chOff x="519230" y="1926005"/>
            <a:chExt cx="10972800" cy="3657599"/>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230" y="1926005"/>
              <a:ext cx="10972800" cy="3657599"/>
            </a:xfrm>
            <a:prstGeom prst="rect">
              <a:avLst/>
            </a:prstGeom>
          </p:spPr>
        </p:pic>
        <p:sp>
          <p:nvSpPr>
            <p:cNvPr id="7" name="TextBox 6">
              <a:extLst>
                <a:ext uri="{FF2B5EF4-FFF2-40B4-BE49-F238E27FC236}">
                  <a16:creationId xmlns:a16="http://schemas.microsoft.com/office/drawing/2014/main" id="{C84303C4-E893-5346-9D4D-85FE587FDED0}"/>
                </a:ext>
              </a:extLst>
            </p:cNvPr>
            <p:cNvSpPr txBox="1"/>
            <p:nvPr/>
          </p:nvSpPr>
          <p:spPr>
            <a:xfrm>
              <a:off x="3120569" y="4970493"/>
              <a:ext cx="1274131" cy="307777"/>
            </a:xfrm>
            <a:prstGeom prst="rect">
              <a:avLst/>
            </a:prstGeom>
            <a:noFill/>
          </p:spPr>
          <p:txBody>
            <a:bodyPr wrap="none" rtlCol="0">
              <a:spAutoFit/>
            </a:bodyPr>
            <a:lstStyle/>
            <a:p>
              <a:r>
                <a:rPr lang="en-US" sz="1400" dirty="0"/>
                <a:t>Favors Invasive</a:t>
              </a:r>
            </a:p>
          </p:txBody>
        </p:sp>
        <p:sp>
          <p:nvSpPr>
            <p:cNvPr id="12" name="TextBox 11">
              <a:extLst>
                <a:ext uri="{FF2B5EF4-FFF2-40B4-BE49-F238E27FC236}">
                  <a16:creationId xmlns:a16="http://schemas.microsoft.com/office/drawing/2014/main" id="{9642C70B-5048-3A45-96CE-617EB88F98FB}"/>
                </a:ext>
              </a:extLst>
            </p:cNvPr>
            <p:cNvSpPr txBox="1"/>
            <p:nvPr/>
          </p:nvSpPr>
          <p:spPr>
            <a:xfrm>
              <a:off x="1324761" y="4970493"/>
              <a:ext cx="1636154" cy="307777"/>
            </a:xfrm>
            <a:prstGeom prst="rect">
              <a:avLst/>
            </a:prstGeom>
            <a:noFill/>
          </p:spPr>
          <p:txBody>
            <a:bodyPr wrap="square" rtlCol="0">
              <a:spAutoFit/>
            </a:bodyPr>
            <a:lstStyle/>
            <a:p>
              <a:r>
                <a:rPr lang="en-US" sz="1400" dirty="0"/>
                <a:t>Favors Conservative</a:t>
              </a:r>
            </a:p>
          </p:txBody>
        </p:sp>
        <p:sp>
          <p:nvSpPr>
            <p:cNvPr id="13" name="TextBox 12">
              <a:extLst>
                <a:ext uri="{FF2B5EF4-FFF2-40B4-BE49-F238E27FC236}">
                  <a16:creationId xmlns:a16="http://schemas.microsoft.com/office/drawing/2014/main" id="{B53FD8D2-34FE-0541-8BA7-A5435B4BF91D}"/>
                </a:ext>
              </a:extLst>
            </p:cNvPr>
            <p:cNvSpPr txBox="1"/>
            <p:nvPr/>
          </p:nvSpPr>
          <p:spPr>
            <a:xfrm>
              <a:off x="6487885" y="4970493"/>
              <a:ext cx="1274131" cy="307777"/>
            </a:xfrm>
            <a:prstGeom prst="rect">
              <a:avLst/>
            </a:prstGeom>
            <a:noFill/>
          </p:spPr>
          <p:txBody>
            <a:bodyPr wrap="none" rtlCol="0">
              <a:spAutoFit/>
            </a:bodyPr>
            <a:lstStyle/>
            <a:p>
              <a:r>
                <a:rPr lang="en-US" sz="1400" dirty="0"/>
                <a:t>Favors Invasive</a:t>
              </a:r>
            </a:p>
          </p:txBody>
        </p:sp>
        <p:sp>
          <p:nvSpPr>
            <p:cNvPr id="14" name="TextBox 13">
              <a:extLst>
                <a:ext uri="{FF2B5EF4-FFF2-40B4-BE49-F238E27FC236}">
                  <a16:creationId xmlns:a16="http://schemas.microsoft.com/office/drawing/2014/main" id="{5F147AC8-9EF8-E845-9B48-4C918688BC21}"/>
                </a:ext>
              </a:extLst>
            </p:cNvPr>
            <p:cNvSpPr txBox="1"/>
            <p:nvPr/>
          </p:nvSpPr>
          <p:spPr>
            <a:xfrm>
              <a:off x="4659091" y="4970493"/>
              <a:ext cx="1636154" cy="307777"/>
            </a:xfrm>
            <a:prstGeom prst="rect">
              <a:avLst/>
            </a:prstGeom>
            <a:noFill/>
          </p:spPr>
          <p:txBody>
            <a:bodyPr wrap="none" rtlCol="0">
              <a:spAutoFit/>
            </a:bodyPr>
            <a:lstStyle/>
            <a:p>
              <a:r>
                <a:rPr lang="en-US" sz="1400" dirty="0"/>
                <a:t>Favors Conservative</a:t>
              </a:r>
            </a:p>
          </p:txBody>
        </p:sp>
        <p:sp>
          <p:nvSpPr>
            <p:cNvPr id="15" name="TextBox 14">
              <a:extLst>
                <a:ext uri="{FF2B5EF4-FFF2-40B4-BE49-F238E27FC236}">
                  <a16:creationId xmlns:a16="http://schemas.microsoft.com/office/drawing/2014/main" id="{04CF5F31-3100-3642-83B0-B4A81BCBB8CF}"/>
                </a:ext>
              </a:extLst>
            </p:cNvPr>
            <p:cNvSpPr txBox="1"/>
            <p:nvPr/>
          </p:nvSpPr>
          <p:spPr>
            <a:xfrm>
              <a:off x="9898745" y="4970493"/>
              <a:ext cx="1274131" cy="307777"/>
            </a:xfrm>
            <a:prstGeom prst="rect">
              <a:avLst/>
            </a:prstGeom>
            <a:noFill/>
          </p:spPr>
          <p:txBody>
            <a:bodyPr wrap="none" rtlCol="0">
              <a:spAutoFit/>
            </a:bodyPr>
            <a:lstStyle/>
            <a:p>
              <a:r>
                <a:rPr lang="en-US" sz="1400" dirty="0"/>
                <a:t>Favors Invasive</a:t>
              </a:r>
            </a:p>
          </p:txBody>
        </p:sp>
        <p:sp>
          <p:nvSpPr>
            <p:cNvPr id="16" name="TextBox 15">
              <a:extLst>
                <a:ext uri="{FF2B5EF4-FFF2-40B4-BE49-F238E27FC236}">
                  <a16:creationId xmlns:a16="http://schemas.microsoft.com/office/drawing/2014/main" id="{099BE686-7126-9440-82B0-F8502F2814BE}"/>
                </a:ext>
              </a:extLst>
            </p:cNvPr>
            <p:cNvSpPr txBox="1"/>
            <p:nvPr/>
          </p:nvSpPr>
          <p:spPr>
            <a:xfrm>
              <a:off x="8055845" y="4970493"/>
              <a:ext cx="1636154" cy="307777"/>
            </a:xfrm>
            <a:prstGeom prst="rect">
              <a:avLst/>
            </a:prstGeom>
            <a:noFill/>
          </p:spPr>
          <p:txBody>
            <a:bodyPr wrap="none" rtlCol="0">
              <a:spAutoFit/>
            </a:bodyPr>
            <a:lstStyle/>
            <a:p>
              <a:r>
                <a:rPr lang="en-US" sz="1400" dirty="0"/>
                <a:t>Favors Conservative</a:t>
              </a:r>
            </a:p>
          </p:txBody>
        </p:sp>
      </p:grpSp>
      <p:sp>
        <p:nvSpPr>
          <p:cNvPr id="17" name="TextBox 16">
            <a:extLst>
              <a:ext uri="{FF2B5EF4-FFF2-40B4-BE49-F238E27FC236}">
                <a16:creationId xmlns:a16="http://schemas.microsoft.com/office/drawing/2014/main" id="{09DF344B-49E0-F84D-BE25-7DD4C3BE261E}"/>
              </a:ext>
            </a:extLst>
          </p:cNvPr>
          <p:cNvSpPr txBox="1"/>
          <p:nvPr/>
        </p:nvSpPr>
        <p:spPr>
          <a:xfrm>
            <a:off x="1438610" y="2304230"/>
            <a:ext cx="1540061" cy="523220"/>
          </a:xfrm>
          <a:prstGeom prst="rect">
            <a:avLst/>
          </a:prstGeom>
          <a:solidFill>
            <a:schemeClr val="bg1"/>
          </a:solidFill>
        </p:spPr>
        <p:txBody>
          <a:bodyPr wrap="square" rtlCol="0">
            <a:spAutoFit/>
          </a:bodyPr>
          <a:lstStyle/>
          <a:p>
            <a:pPr algn="ctr"/>
            <a:r>
              <a:rPr lang="en-US" sz="1400" dirty="0"/>
              <a:t>Posterior Mean = 8.5 (5.8, 11.1)* </a:t>
            </a:r>
          </a:p>
        </p:txBody>
      </p:sp>
      <p:sp>
        <p:nvSpPr>
          <p:cNvPr id="18" name="TextBox 17">
            <a:extLst>
              <a:ext uri="{FF2B5EF4-FFF2-40B4-BE49-F238E27FC236}">
                <a16:creationId xmlns:a16="http://schemas.microsoft.com/office/drawing/2014/main" id="{2EC5BC10-8B9D-D64B-836F-333C1BA59E68}"/>
              </a:ext>
            </a:extLst>
          </p:cNvPr>
          <p:cNvSpPr txBox="1"/>
          <p:nvPr/>
        </p:nvSpPr>
        <p:spPr>
          <a:xfrm>
            <a:off x="4812125" y="2304230"/>
            <a:ext cx="1540061" cy="523220"/>
          </a:xfrm>
          <a:prstGeom prst="rect">
            <a:avLst/>
          </a:prstGeom>
          <a:solidFill>
            <a:schemeClr val="bg1"/>
          </a:solidFill>
        </p:spPr>
        <p:txBody>
          <a:bodyPr wrap="square" rtlCol="0">
            <a:spAutoFit/>
          </a:bodyPr>
          <a:lstStyle/>
          <a:p>
            <a:pPr algn="ctr"/>
            <a:r>
              <a:rPr lang="en-US" sz="1400" dirty="0"/>
              <a:t>Posterior Mean = 7.3 (4.8, 9.9)* </a:t>
            </a:r>
          </a:p>
        </p:txBody>
      </p:sp>
      <p:sp>
        <p:nvSpPr>
          <p:cNvPr id="19" name="TextBox 18">
            <a:extLst>
              <a:ext uri="{FF2B5EF4-FFF2-40B4-BE49-F238E27FC236}">
                <a16:creationId xmlns:a16="http://schemas.microsoft.com/office/drawing/2014/main" id="{D944E841-BFCF-204F-9A87-73939BDD2896}"/>
              </a:ext>
            </a:extLst>
          </p:cNvPr>
          <p:cNvSpPr txBox="1"/>
          <p:nvPr/>
        </p:nvSpPr>
        <p:spPr>
          <a:xfrm>
            <a:off x="8132374" y="2304230"/>
            <a:ext cx="1540061" cy="523220"/>
          </a:xfrm>
          <a:prstGeom prst="rect">
            <a:avLst/>
          </a:prstGeom>
          <a:solidFill>
            <a:schemeClr val="bg1"/>
          </a:solidFill>
        </p:spPr>
        <p:txBody>
          <a:bodyPr wrap="square" rtlCol="0">
            <a:spAutoFit/>
          </a:bodyPr>
          <a:lstStyle/>
          <a:p>
            <a:pPr algn="ctr"/>
            <a:r>
              <a:rPr lang="en-US" sz="1400" dirty="0"/>
              <a:t>Posterior Mean = 5.3 (3.4, 7.5)* </a:t>
            </a:r>
          </a:p>
        </p:txBody>
      </p:sp>
      <p:sp>
        <p:nvSpPr>
          <p:cNvPr id="20" name="TextBox 19">
            <a:extLst>
              <a:ext uri="{FF2B5EF4-FFF2-40B4-BE49-F238E27FC236}">
                <a16:creationId xmlns:a16="http://schemas.microsoft.com/office/drawing/2014/main" id="{B9689F0B-FFB4-104B-AE07-820944D1746F}"/>
              </a:ext>
            </a:extLst>
          </p:cNvPr>
          <p:cNvSpPr txBox="1"/>
          <p:nvPr/>
        </p:nvSpPr>
        <p:spPr>
          <a:xfrm>
            <a:off x="4421760" y="5718925"/>
            <a:ext cx="3883884" cy="369332"/>
          </a:xfrm>
          <a:prstGeom prst="rect">
            <a:avLst/>
          </a:prstGeom>
          <a:noFill/>
        </p:spPr>
        <p:txBody>
          <a:bodyPr wrap="none" rtlCol="0">
            <a:spAutoFit/>
          </a:bodyPr>
          <a:lstStyle/>
          <a:p>
            <a:r>
              <a:rPr lang="en-US" i="1" dirty="0"/>
              <a:t>*95% Highest Posterior Density Interval</a:t>
            </a:r>
          </a:p>
        </p:txBody>
      </p:sp>
    </p:spTree>
    <p:extLst>
      <p:ext uri="{BB962C8B-B14F-4D97-AF65-F5344CB8AC3E}">
        <p14:creationId xmlns:p14="http://schemas.microsoft.com/office/powerpoint/2010/main" val="600630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flipH="1">
            <a:off x="1324761" y="1368818"/>
            <a:ext cx="10015672" cy="461665"/>
          </a:xfrm>
          <a:prstGeom prst="rect">
            <a:avLst/>
          </a:prstGeom>
          <a:solidFill>
            <a:schemeClr val="bg1"/>
          </a:solidFill>
        </p:spPr>
        <p:txBody>
          <a:bodyPr wrap="square" rtlCol="0">
            <a:spAutoFit/>
          </a:bodyPr>
          <a:lstStyle/>
          <a:p>
            <a:pPr algn="ctr"/>
            <a:r>
              <a:rPr lang="en-US" sz="2400" b="1" dirty="0"/>
              <a:t>Typical Patient with at least Monthly Angina</a:t>
            </a:r>
          </a:p>
        </p:txBody>
      </p:sp>
      <p:sp>
        <p:nvSpPr>
          <p:cNvPr id="2" name="Title 1">
            <a:extLst>
              <a:ext uri="{FF2B5EF4-FFF2-40B4-BE49-F238E27FC236}">
                <a16:creationId xmlns:a16="http://schemas.microsoft.com/office/drawing/2014/main" id="{49CD8FBA-E5BD-BA4E-9334-B8EC4D701FAD}"/>
              </a:ext>
            </a:extLst>
          </p:cNvPr>
          <p:cNvSpPr>
            <a:spLocks noGrp="1"/>
          </p:cNvSpPr>
          <p:nvPr>
            <p:ph type="title"/>
          </p:nvPr>
        </p:nvSpPr>
        <p:spPr>
          <a:xfrm>
            <a:off x="232552" y="66292"/>
            <a:ext cx="11347939" cy="962513"/>
          </a:xfrm>
        </p:spPr>
        <p:txBody>
          <a:bodyPr>
            <a:normAutofit fontScale="90000"/>
          </a:bodyPr>
          <a:lstStyle/>
          <a:p>
            <a:pPr algn="ctr"/>
            <a:r>
              <a:rPr lang="en-US" dirty="0"/>
              <a:t>Primary Outcome: Benefit of Invasive Rx on SAQ Summary Score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503" y="1900773"/>
            <a:ext cx="10972800" cy="3657599"/>
          </a:xfrm>
          <a:prstGeom prst="rect">
            <a:avLst/>
          </a:prstGeom>
        </p:spPr>
      </p:pic>
      <p:sp>
        <p:nvSpPr>
          <p:cNvPr id="7" name="TextBox 6">
            <a:extLst>
              <a:ext uri="{FF2B5EF4-FFF2-40B4-BE49-F238E27FC236}">
                <a16:creationId xmlns:a16="http://schemas.microsoft.com/office/drawing/2014/main" id="{C84303C4-E893-5346-9D4D-85FE587FDED0}"/>
              </a:ext>
            </a:extLst>
          </p:cNvPr>
          <p:cNvSpPr txBox="1"/>
          <p:nvPr/>
        </p:nvSpPr>
        <p:spPr>
          <a:xfrm>
            <a:off x="3120569" y="4970493"/>
            <a:ext cx="1274131" cy="307777"/>
          </a:xfrm>
          <a:prstGeom prst="rect">
            <a:avLst/>
          </a:prstGeom>
          <a:noFill/>
        </p:spPr>
        <p:txBody>
          <a:bodyPr wrap="none" rtlCol="0">
            <a:spAutoFit/>
          </a:bodyPr>
          <a:lstStyle/>
          <a:p>
            <a:r>
              <a:rPr lang="en-US" sz="1400" dirty="0"/>
              <a:t>Favors Invasive</a:t>
            </a:r>
          </a:p>
        </p:txBody>
      </p:sp>
      <p:sp>
        <p:nvSpPr>
          <p:cNvPr id="12" name="TextBox 11">
            <a:extLst>
              <a:ext uri="{FF2B5EF4-FFF2-40B4-BE49-F238E27FC236}">
                <a16:creationId xmlns:a16="http://schemas.microsoft.com/office/drawing/2014/main" id="{9642C70B-5048-3A45-96CE-617EB88F98FB}"/>
              </a:ext>
            </a:extLst>
          </p:cNvPr>
          <p:cNvSpPr txBox="1"/>
          <p:nvPr/>
        </p:nvSpPr>
        <p:spPr>
          <a:xfrm>
            <a:off x="1324761" y="4970493"/>
            <a:ext cx="1636154" cy="307777"/>
          </a:xfrm>
          <a:prstGeom prst="rect">
            <a:avLst/>
          </a:prstGeom>
          <a:noFill/>
        </p:spPr>
        <p:txBody>
          <a:bodyPr wrap="square" rtlCol="0">
            <a:spAutoFit/>
          </a:bodyPr>
          <a:lstStyle/>
          <a:p>
            <a:r>
              <a:rPr lang="en-US" sz="1400" dirty="0"/>
              <a:t>Favors Conservative</a:t>
            </a:r>
          </a:p>
        </p:txBody>
      </p:sp>
      <p:sp>
        <p:nvSpPr>
          <p:cNvPr id="13" name="TextBox 12">
            <a:extLst>
              <a:ext uri="{FF2B5EF4-FFF2-40B4-BE49-F238E27FC236}">
                <a16:creationId xmlns:a16="http://schemas.microsoft.com/office/drawing/2014/main" id="{B53FD8D2-34FE-0541-8BA7-A5435B4BF91D}"/>
              </a:ext>
            </a:extLst>
          </p:cNvPr>
          <p:cNvSpPr txBox="1"/>
          <p:nvPr/>
        </p:nvSpPr>
        <p:spPr>
          <a:xfrm>
            <a:off x="6487885" y="4970493"/>
            <a:ext cx="1274131" cy="307777"/>
          </a:xfrm>
          <a:prstGeom prst="rect">
            <a:avLst/>
          </a:prstGeom>
          <a:noFill/>
        </p:spPr>
        <p:txBody>
          <a:bodyPr wrap="none" rtlCol="0">
            <a:spAutoFit/>
          </a:bodyPr>
          <a:lstStyle/>
          <a:p>
            <a:r>
              <a:rPr lang="en-US" sz="1400" dirty="0"/>
              <a:t>Favors Invasive</a:t>
            </a:r>
          </a:p>
        </p:txBody>
      </p:sp>
      <p:sp>
        <p:nvSpPr>
          <p:cNvPr id="14" name="TextBox 13">
            <a:extLst>
              <a:ext uri="{FF2B5EF4-FFF2-40B4-BE49-F238E27FC236}">
                <a16:creationId xmlns:a16="http://schemas.microsoft.com/office/drawing/2014/main" id="{5F147AC8-9EF8-E845-9B48-4C918688BC21}"/>
              </a:ext>
            </a:extLst>
          </p:cNvPr>
          <p:cNvSpPr txBox="1"/>
          <p:nvPr/>
        </p:nvSpPr>
        <p:spPr>
          <a:xfrm>
            <a:off x="4659091" y="4970493"/>
            <a:ext cx="1636154" cy="307777"/>
          </a:xfrm>
          <a:prstGeom prst="rect">
            <a:avLst/>
          </a:prstGeom>
          <a:noFill/>
        </p:spPr>
        <p:txBody>
          <a:bodyPr wrap="none" rtlCol="0">
            <a:spAutoFit/>
          </a:bodyPr>
          <a:lstStyle/>
          <a:p>
            <a:r>
              <a:rPr lang="en-US" sz="1400" dirty="0"/>
              <a:t>Favors Conservative</a:t>
            </a:r>
          </a:p>
        </p:txBody>
      </p:sp>
      <p:sp>
        <p:nvSpPr>
          <p:cNvPr id="15" name="TextBox 14">
            <a:extLst>
              <a:ext uri="{FF2B5EF4-FFF2-40B4-BE49-F238E27FC236}">
                <a16:creationId xmlns:a16="http://schemas.microsoft.com/office/drawing/2014/main" id="{04CF5F31-3100-3642-83B0-B4A81BCBB8CF}"/>
              </a:ext>
            </a:extLst>
          </p:cNvPr>
          <p:cNvSpPr txBox="1"/>
          <p:nvPr/>
        </p:nvSpPr>
        <p:spPr>
          <a:xfrm>
            <a:off x="9898745" y="4970493"/>
            <a:ext cx="1274131" cy="307777"/>
          </a:xfrm>
          <a:prstGeom prst="rect">
            <a:avLst/>
          </a:prstGeom>
          <a:noFill/>
        </p:spPr>
        <p:txBody>
          <a:bodyPr wrap="none" rtlCol="0">
            <a:spAutoFit/>
          </a:bodyPr>
          <a:lstStyle/>
          <a:p>
            <a:r>
              <a:rPr lang="en-US" sz="1400" dirty="0"/>
              <a:t>Favors Invasive</a:t>
            </a:r>
          </a:p>
        </p:txBody>
      </p:sp>
      <p:sp>
        <p:nvSpPr>
          <p:cNvPr id="16" name="TextBox 15">
            <a:extLst>
              <a:ext uri="{FF2B5EF4-FFF2-40B4-BE49-F238E27FC236}">
                <a16:creationId xmlns:a16="http://schemas.microsoft.com/office/drawing/2014/main" id="{099BE686-7126-9440-82B0-F8502F2814BE}"/>
              </a:ext>
            </a:extLst>
          </p:cNvPr>
          <p:cNvSpPr txBox="1"/>
          <p:nvPr/>
        </p:nvSpPr>
        <p:spPr>
          <a:xfrm>
            <a:off x="8055845" y="4970493"/>
            <a:ext cx="1636154" cy="307777"/>
          </a:xfrm>
          <a:prstGeom prst="rect">
            <a:avLst/>
          </a:prstGeom>
          <a:noFill/>
        </p:spPr>
        <p:txBody>
          <a:bodyPr wrap="none" rtlCol="0">
            <a:spAutoFit/>
          </a:bodyPr>
          <a:lstStyle/>
          <a:p>
            <a:r>
              <a:rPr lang="en-US" sz="1400" dirty="0"/>
              <a:t>Favors Conservative</a:t>
            </a:r>
          </a:p>
        </p:txBody>
      </p:sp>
      <p:sp>
        <p:nvSpPr>
          <p:cNvPr id="17" name="TextBox 16">
            <a:extLst>
              <a:ext uri="{FF2B5EF4-FFF2-40B4-BE49-F238E27FC236}">
                <a16:creationId xmlns:a16="http://schemas.microsoft.com/office/drawing/2014/main" id="{559DB788-3C2F-8D47-8A30-C5151454D0F7}"/>
              </a:ext>
            </a:extLst>
          </p:cNvPr>
          <p:cNvSpPr txBox="1"/>
          <p:nvPr/>
        </p:nvSpPr>
        <p:spPr>
          <a:xfrm>
            <a:off x="4421760" y="5718925"/>
            <a:ext cx="3883884" cy="369332"/>
          </a:xfrm>
          <a:prstGeom prst="rect">
            <a:avLst/>
          </a:prstGeom>
          <a:noFill/>
        </p:spPr>
        <p:txBody>
          <a:bodyPr wrap="none" rtlCol="0">
            <a:spAutoFit/>
          </a:bodyPr>
          <a:lstStyle/>
          <a:p>
            <a:r>
              <a:rPr lang="en-US" i="1" dirty="0"/>
              <a:t>*95% Highest Posterior Density Interval</a:t>
            </a:r>
          </a:p>
        </p:txBody>
      </p:sp>
      <p:sp>
        <p:nvSpPr>
          <p:cNvPr id="18" name="TextBox 17">
            <a:extLst>
              <a:ext uri="{FF2B5EF4-FFF2-40B4-BE49-F238E27FC236}">
                <a16:creationId xmlns:a16="http://schemas.microsoft.com/office/drawing/2014/main" id="{BEBAD6F8-8FD5-FE45-8A05-F9AF8D6758E8}"/>
              </a:ext>
            </a:extLst>
          </p:cNvPr>
          <p:cNvSpPr txBox="1"/>
          <p:nvPr/>
        </p:nvSpPr>
        <p:spPr>
          <a:xfrm>
            <a:off x="1438610" y="2304230"/>
            <a:ext cx="1540061" cy="523220"/>
          </a:xfrm>
          <a:prstGeom prst="rect">
            <a:avLst/>
          </a:prstGeom>
          <a:solidFill>
            <a:schemeClr val="bg1"/>
          </a:solidFill>
        </p:spPr>
        <p:txBody>
          <a:bodyPr wrap="square" rtlCol="0">
            <a:spAutoFit/>
          </a:bodyPr>
          <a:lstStyle/>
          <a:p>
            <a:pPr algn="ctr"/>
            <a:r>
              <a:rPr lang="en-US" sz="1400" dirty="0"/>
              <a:t>Posterior Mean = 5.5 (4.3, 6.9)* </a:t>
            </a:r>
          </a:p>
        </p:txBody>
      </p:sp>
      <p:sp>
        <p:nvSpPr>
          <p:cNvPr id="19" name="TextBox 18">
            <a:extLst>
              <a:ext uri="{FF2B5EF4-FFF2-40B4-BE49-F238E27FC236}">
                <a16:creationId xmlns:a16="http://schemas.microsoft.com/office/drawing/2014/main" id="{5BABB3C9-A6FC-434D-A6BF-7BC2DBA54447}"/>
              </a:ext>
            </a:extLst>
          </p:cNvPr>
          <p:cNvSpPr txBox="1"/>
          <p:nvPr/>
        </p:nvSpPr>
        <p:spPr>
          <a:xfrm>
            <a:off x="4794369" y="2304230"/>
            <a:ext cx="1540061" cy="523220"/>
          </a:xfrm>
          <a:prstGeom prst="rect">
            <a:avLst/>
          </a:prstGeom>
          <a:solidFill>
            <a:schemeClr val="bg1"/>
          </a:solidFill>
        </p:spPr>
        <p:txBody>
          <a:bodyPr wrap="square" rtlCol="0">
            <a:spAutoFit/>
          </a:bodyPr>
          <a:lstStyle/>
          <a:p>
            <a:pPr algn="ctr"/>
            <a:r>
              <a:rPr lang="en-US" sz="1400" dirty="0"/>
              <a:t>Posterior Mean = 4.8 (3.4, 6.1)* </a:t>
            </a:r>
          </a:p>
        </p:txBody>
      </p:sp>
      <p:sp>
        <p:nvSpPr>
          <p:cNvPr id="20" name="TextBox 19">
            <a:extLst>
              <a:ext uri="{FF2B5EF4-FFF2-40B4-BE49-F238E27FC236}">
                <a16:creationId xmlns:a16="http://schemas.microsoft.com/office/drawing/2014/main" id="{56FAC9AC-B4D6-0B4A-9313-661BFD8E8D61}"/>
              </a:ext>
            </a:extLst>
          </p:cNvPr>
          <p:cNvSpPr txBox="1"/>
          <p:nvPr/>
        </p:nvSpPr>
        <p:spPr>
          <a:xfrm>
            <a:off x="8141251" y="2304230"/>
            <a:ext cx="1540061" cy="523220"/>
          </a:xfrm>
          <a:prstGeom prst="rect">
            <a:avLst/>
          </a:prstGeom>
          <a:solidFill>
            <a:schemeClr val="bg1"/>
          </a:solidFill>
        </p:spPr>
        <p:txBody>
          <a:bodyPr wrap="square" rtlCol="0">
            <a:spAutoFit/>
          </a:bodyPr>
          <a:lstStyle/>
          <a:p>
            <a:pPr algn="ctr"/>
            <a:r>
              <a:rPr lang="en-US" sz="1400" dirty="0"/>
              <a:t>Posterior Mean = 3.1 (2.0, 4.2)* </a:t>
            </a:r>
          </a:p>
        </p:txBody>
      </p:sp>
    </p:spTree>
    <p:extLst>
      <p:ext uri="{BB962C8B-B14F-4D97-AF65-F5344CB8AC3E}">
        <p14:creationId xmlns:p14="http://schemas.microsoft.com/office/powerpoint/2010/main" val="1389389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flipH="1">
            <a:off x="1345773" y="1302053"/>
            <a:ext cx="10015672" cy="461665"/>
          </a:xfrm>
          <a:prstGeom prst="rect">
            <a:avLst/>
          </a:prstGeom>
          <a:solidFill>
            <a:schemeClr val="bg1"/>
          </a:solidFill>
        </p:spPr>
        <p:txBody>
          <a:bodyPr wrap="square" rtlCol="0">
            <a:spAutoFit/>
          </a:bodyPr>
          <a:lstStyle/>
          <a:p>
            <a:pPr algn="ctr"/>
            <a:r>
              <a:rPr lang="en-US" sz="2400" b="1" dirty="0"/>
              <a:t>Typical Patient with No Angina</a:t>
            </a:r>
          </a:p>
        </p:txBody>
      </p:sp>
      <p:sp>
        <p:nvSpPr>
          <p:cNvPr id="2" name="Title 1">
            <a:extLst>
              <a:ext uri="{FF2B5EF4-FFF2-40B4-BE49-F238E27FC236}">
                <a16:creationId xmlns:a16="http://schemas.microsoft.com/office/drawing/2014/main" id="{49CD8FBA-E5BD-BA4E-9334-B8EC4D701FAD}"/>
              </a:ext>
            </a:extLst>
          </p:cNvPr>
          <p:cNvSpPr>
            <a:spLocks noGrp="1"/>
          </p:cNvSpPr>
          <p:nvPr>
            <p:ph type="title"/>
          </p:nvPr>
        </p:nvSpPr>
        <p:spPr>
          <a:xfrm>
            <a:off x="232552" y="66292"/>
            <a:ext cx="11347939" cy="962513"/>
          </a:xfrm>
        </p:spPr>
        <p:txBody>
          <a:bodyPr>
            <a:normAutofit fontScale="90000"/>
          </a:bodyPr>
          <a:lstStyle/>
          <a:p>
            <a:pPr algn="ctr"/>
            <a:r>
              <a:rPr lang="en-US" dirty="0"/>
              <a:t>Primary Outcome: Benefit of Invasive Rx on SAQ Summary Score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388" y="1916113"/>
            <a:ext cx="10972800" cy="3657599"/>
          </a:xfrm>
          <a:prstGeom prst="rect">
            <a:avLst/>
          </a:prstGeom>
        </p:spPr>
      </p:pic>
      <p:sp>
        <p:nvSpPr>
          <p:cNvPr id="7" name="TextBox 6">
            <a:extLst>
              <a:ext uri="{FF2B5EF4-FFF2-40B4-BE49-F238E27FC236}">
                <a16:creationId xmlns:a16="http://schemas.microsoft.com/office/drawing/2014/main" id="{C84303C4-E893-5346-9D4D-85FE587FDED0}"/>
              </a:ext>
            </a:extLst>
          </p:cNvPr>
          <p:cNvSpPr txBox="1"/>
          <p:nvPr/>
        </p:nvSpPr>
        <p:spPr>
          <a:xfrm>
            <a:off x="3120569" y="4970493"/>
            <a:ext cx="1274131" cy="307777"/>
          </a:xfrm>
          <a:prstGeom prst="rect">
            <a:avLst/>
          </a:prstGeom>
          <a:noFill/>
        </p:spPr>
        <p:txBody>
          <a:bodyPr wrap="none" rtlCol="0">
            <a:spAutoFit/>
          </a:bodyPr>
          <a:lstStyle/>
          <a:p>
            <a:r>
              <a:rPr lang="en-US" sz="1400" dirty="0"/>
              <a:t>Favors Invasive</a:t>
            </a:r>
          </a:p>
        </p:txBody>
      </p:sp>
      <p:sp>
        <p:nvSpPr>
          <p:cNvPr id="12" name="TextBox 11">
            <a:extLst>
              <a:ext uri="{FF2B5EF4-FFF2-40B4-BE49-F238E27FC236}">
                <a16:creationId xmlns:a16="http://schemas.microsoft.com/office/drawing/2014/main" id="{9642C70B-5048-3A45-96CE-617EB88F98FB}"/>
              </a:ext>
            </a:extLst>
          </p:cNvPr>
          <p:cNvSpPr txBox="1"/>
          <p:nvPr/>
        </p:nvSpPr>
        <p:spPr>
          <a:xfrm>
            <a:off x="1324761" y="4970493"/>
            <a:ext cx="1636154" cy="307777"/>
          </a:xfrm>
          <a:prstGeom prst="rect">
            <a:avLst/>
          </a:prstGeom>
          <a:noFill/>
        </p:spPr>
        <p:txBody>
          <a:bodyPr wrap="square" rtlCol="0">
            <a:spAutoFit/>
          </a:bodyPr>
          <a:lstStyle/>
          <a:p>
            <a:r>
              <a:rPr lang="en-US" sz="1400" dirty="0"/>
              <a:t>Favors Conservative</a:t>
            </a:r>
          </a:p>
        </p:txBody>
      </p:sp>
      <p:sp>
        <p:nvSpPr>
          <p:cNvPr id="13" name="TextBox 12">
            <a:extLst>
              <a:ext uri="{FF2B5EF4-FFF2-40B4-BE49-F238E27FC236}">
                <a16:creationId xmlns:a16="http://schemas.microsoft.com/office/drawing/2014/main" id="{B53FD8D2-34FE-0541-8BA7-A5435B4BF91D}"/>
              </a:ext>
            </a:extLst>
          </p:cNvPr>
          <p:cNvSpPr txBox="1"/>
          <p:nvPr/>
        </p:nvSpPr>
        <p:spPr>
          <a:xfrm>
            <a:off x="6487885" y="4970493"/>
            <a:ext cx="1274131" cy="307777"/>
          </a:xfrm>
          <a:prstGeom prst="rect">
            <a:avLst/>
          </a:prstGeom>
          <a:noFill/>
        </p:spPr>
        <p:txBody>
          <a:bodyPr wrap="none" rtlCol="0">
            <a:spAutoFit/>
          </a:bodyPr>
          <a:lstStyle/>
          <a:p>
            <a:r>
              <a:rPr lang="en-US" sz="1400" dirty="0"/>
              <a:t>Favors Invasive</a:t>
            </a:r>
          </a:p>
        </p:txBody>
      </p:sp>
      <p:sp>
        <p:nvSpPr>
          <p:cNvPr id="14" name="TextBox 13">
            <a:extLst>
              <a:ext uri="{FF2B5EF4-FFF2-40B4-BE49-F238E27FC236}">
                <a16:creationId xmlns:a16="http://schemas.microsoft.com/office/drawing/2014/main" id="{5F147AC8-9EF8-E845-9B48-4C918688BC21}"/>
              </a:ext>
            </a:extLst>
          </p:cNvPr>
          <p:cNvSpPr txBox="1"/>
          <p:nvPr/>
        </p:nvSpPr>
        <p:spPr>
          <a:xfrm>
            <a:off x="4659091" y="4970493"/>
            <a:ext cx="1636154" cy="307777"/>
          </a:xfrm>
          <a:prstGeom prst="rect">
            <a:avLst/>
          </a:prstGeom>
          <a:noFill/>
        </p:spPr>
        <p:txBody>
          <a:bodyPr wrap="none" rtlCol="0">
            <a:spAutoFit/>
          </a:bodyPr>
          <a:lstStyle/>
          <a:p>
            <a:r>
              <a:rPr lang="en-US" sz="1400" dirty="0"/>
              <a:t>Favors Conservative</a:t>
            </a:r>
          </a:p>
        </p:txBody>
      </p:sp>
      <p:sp>
        <p:nvSpPr>
          <p:cNvPr id="15" name="TextBox 14">
            <a:extLst>
              <a:ext uri="{FF2B5EF4-FFF2-40B4-BE49-F238E27FC236}">
                <a16:creationId xmlns:a16="http://schemas.microsoft.com/office/drawing/2014/main" id="{04CF5F31-3100-3642-83B0-B4A81BCBB8CF}"/>
              </a:ext>
            </a:extLst>
          </p:cNvPr>
          <p:cNvSpPr txBox="1"/>
          <p:nvPr/>
        </p:nvSpPr>
        <p:spPr>
          <a:xfrm>
            <a:off x="9898745" y="4970493"/>
            <a:ext cx="1274131" cy="307777"/>
          </a:xfrm>
          <a:prstGeom prst="rect">
            <a:avLst/>
          </a:prstGeom>
          <a:noFill/>
        </p:spPr>
        <p:txBody>
          <a:bodyPr wrap="none" rtlCol="0">
            <a:spAutoFit/>
          </a:bodyPr>
          <a:lstStyle/>
          <a:p>
            <a:r>
              <a:rPr lang="en-US" sz="1400" dirty="0"/>
              <a:t>Favors Invasive</a:t>
            </a:r>
          </a:p>
        </p:txBody>
      </p:sp>
      <p:sp>
        <p:nvSpPr>
          <p:cNvPr id="16" name="TextBox 15">
            <a:extLst>
              <a:ext uri="{FF2B5EF4-FFF2-40B4-BE49-F238E27FC236}">
                <a16:creationId xmlns:a16="http://schemas.microsoft.com/office/drawing/2014/main" id="{099BE686-7126-9440-82B0-F8502F2814BE}"/>
              </a:ext>
            </a:extLst>
          </p:cNvPr>
          <p:cNvSpPr txBox="1"/>
          <p:nvPr/>
        </p:nvSpPr>
        <p:spPr>
          <a:xfrm>
            <a:off x="8055845" y="4970493"/>
            <a:ext cx="1636154" cy="307777"/>
          </a:xfrm>
          <a:prstGeom prst="rect">
            <a:avLst/>
          </a:prstGeom>
          <a:noFill/>
        </p:spPr>
        <p:txBody>
          <a:bodyPr wrap="none" rtlCol="0">
            <a:spAutoFit/>
          </a:bodyPr>
          <a:lstStyle/>
          <a:p>
            <a:r>
              <a:rPr lang="en-US" sz="1400" dirty="0"/>
              <a:t>Favors Conservative</a:t>
            </a:r>
          </a:p>
        </p:txBody>
      </p:sp>
      <p:sp>
        <p:nvSpPr>
          <p:cNvPr id="11" name="TextBox 10">
            <a:extLst>
              <a:ext uri="{FF2B5EF4-FFF2-40B4-BE49-F238E27FC236}">
                <a16:creationId xmlns:a16="http://schemas.microsoft.com/office/drawing/2014/main" id="{40334C3B-2B00-EB49-9480-6736DAAD0C9F}"/>
              </a:ext>
            </a:extLst>
          </p:cNvPr>
          <p:cNvSpPr txBox="1"/>
          <p:nvPr/>
        </p:nvSpPr>
        <p:spPr>
          <a:xfrm>
            <a:off x="4421760" y="5718925"/>
            <a:ext cx="3883884" cy="369332"/>
          </a:xfrm>
          <a:prstGeom prst="rect">
            <a:avLst/>
          </a:prstGeom>
          <a:noFill/>
        </p:spPr>
        <p:txBody>
          <a:bodyPr wrap="none" rtlCol="0">
            <a:spAutoFit/>
          </a:bodyPr>
          <a:lstStyle/>
          <a:p>
            <a:r>
              <a:rPr lang="en-US" i="1" dirty="0"/>
              <a:t>*95% Highest Posterior Density Interval</a:t>
            </a:r>
          </a:p>
        </p:txBody>
      </p:sp>
      <p:sp>
        <p:nvSpPr>
          <p:cNvPr id="17" name="TextBox 16">
            <a:extLst>
              <a:ext uri="{FF2B5EF4-FFF2-40B4-BE49-F238E27FC236}">
                <a16:creationId xmlns:a16="http://schemas.microsoft.com/office/drawing/2014/main" id="{ED83B2D9-DE67-A14A-B69C-F7315F03141D}"/>
              </a:ext>
            </a:extLst>
          </p:cNvPr>
          <p:cNvSpPr txBox="1"/>
          <p:nvPr/>
        </p:nvSpPr>
        <p:spPr>
          <a:xfrm>
            <a:off x="1420854" y="2304230"/>
            <a:ext cx="1540061" cy="523220"/>
          </a:xfrm>
          <a:prstGeom prst="rect">
            <a:avLst/>
          </a:prstGeom>
          <a:solidFill>
            <a:schemeClr val="bg1"/>
          </a:solidFill>
        </p:spPr>
        <p:txBody>
          <a:bodyPr wrap="square" rtlCol="0">
            <a:spAutoFit/>
          </a:bodyPr>
          <a:lstStyle/>
          <a:p>
            <a:pPr algn="ctr"/>
            <a:r>
              <a:rPr lang="en-US" sz="1400" dirty="0"/>
              <a:t>Posterior Mean = 0.1 (-1.2, 1.4)* </a:t>
            </a:r>
          </a:p>
        </p:txBody>
      </p:sp>
      <p:sp>
        <p:nvSpPr>
          <p:cNvPr id="18" name="TextBox 17">
            <a:extLst>
              <a:ext uri="{FF2B5EF4-FFF2-40B4-BE49-F238E27FC236}">
                <a16:creationId xmlns:a16="http://schemas.microsoft.com/office/drawing/2014/main" id="{913B5BA2-CE71-374E-9FB2-991497555463}"/>
              </a:ext>
            </a:extLst>
          </p:cNvPr>
          <p:cNvSpPr txBox="1"/>
          <p:nvPr/>
        </p:nvSpPr>
        <p:spPr>
          <a:xfrm>
            <a:off x="4776613" y="2304230"/>
            <a:ext cx="1540061" cy="523220"/>
          </a:xfrm>
          <a:prstGeom prst="rect">
            <a:avLst/>
          </a:prstGeom>
          <a:solidFill>
            <a:schemeClr val="bg1"/>
          </a:solidFill>
        </p:spPr>
        <p:txBody>
          <a:bodyPr wrap="square" rtlCol="0">
            <a:spAutoFit/>
          </a:bodyPr>
          <a:lstStyle/>
          <a:p>
            <a:pPr algn="ctr"/>
            <a:r>
              <a:rPr lang="en-US" sz="1400" dirty="0"/>
              <a:t>Posterior Mean = 1.7 (0.4, 2.9)* </a:t>
            </a:r>
          </a:p>
        </p:txBody>
      </p:sp>
      <p:sp>
        <p:nvSpPr>
          <p:cNvPr id="19" name="TextBox 18">
            <a:extLst>
              <a:ext uri="{FF2B5EF4-FFF2-40B4-BE49-F238E27FC236}">
                <a16:creationId xmlns:a16="http://schemas.microsoft.com/office/drawing/2014/main" id="{358C31FE-E0EF-E640-85C3-C0DD332CFB49}"/>
              </a:ext>
            </a:extLst>
          </p:cNvPr>
          <p:cNvSpPr txBox="1"/>
          <p:nvPr/>
        </p:nvSpPr>
        <p:spPr>
          <a:xfrm>
            <a:off x="8123495" y="2304230"/>
            <a:ext cx="1540061" cy="523220"/>
          </a:xfrm>
          <a:prstGeom prst="rect">
            <a:avLst/>
          </a:prstGeom>
          <a:solidFill>
            <a:schemeClr val="bg1"/>
          </a:solidFill>
        </p:spPr>
        <p:txBody>
          <a:bodyPr wrap="square" rtlCol="0">
            <a:spAutoFit/>
          </a:bodyPr>
          <a:lstStyle/>
          <a:p>
            <a:pPr algn="ctr"/>
            <a:r>
              <a:rPr lang="en-US" sz="1400" dirty="0"/>
              <a:t>Posterior Mean </a:t>
            </a:r>
            <a:r>
              <a:rPr lang="en-US" sz="1400"/>
              <a:t>= 1.2 (0.2, 2.2)* </a:t>
            </a:r>
            <a:endParaRPr lang="en-US" sz="1400" dirty="0"/>
          </a:p>
        </p:txBody>
      </p:sp>
    </p:spTree>
    <p:extLst>
      <p:ext uri="{BB962C8B-B14F-4D97-AF65-F5344CB8AC3E}">
        <p14:creationId xmlns:p14="http://schemas.microsoft.com/office/powerpoint/2010/main" val="2609753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580823"/>
            <a:ext cx="10972800" cy="5486400"/>
          </a:xfrm>
          <a:prstGeom prst="rect">
            <a:avLst/>
          </a:prstGeom>
        </p:spPr>
      </p:pic>
      <p:sp>
        <p:nvSpPr>
          <p:cNvPr id="2" name="Title 1">
            <a:extLst>
              <a:ext uri="{FF2B5EF4-FFF2-40B4-BE49-F238E27FC236}">
                <a16:creationId xmlns:a16="http://schemas.microsoft.com/office/drawing/2014/main" id="{7A390C13-2A1D-5C4B-A46C-9BA03579465A}"/>
              </a:ext>
            </a:extLst>
          </p:cNvPr>
          <p:cNvSpPr>
            <a:spLocks noGrp="1"/>
          </p:cNvSpPr>
          <p:nvPr>
            <p:ph type="title"/>
          </p:nvPr>
        </p:nvSpPr>
        <p:spPr>
          <a:xfrm>
            <a:off x="136635" y="-76309"/>
            <a:ext cx="11592101" cy="962513"/>
          </a:xfrm>
        </p:spPr>
        <p:txBody>
          <a:bodyPr>
            <a:normAutofit/>
          </a:bodyPr>
          <a:lstStyle/>
          <a:p>
            <a:pPr algn="ctr"/>
            <a:r>
              <a:rPr lang="en-US" sz="4000" dirty="0"/>
              <a:t>Probability of No Angina by Baseline Angina Frequency</a:t>
            </a:r>
          </a:p>
        </p:txBody>
      </p:sp>
      <p:sp>
        <p:nvSpPr>
          <p:cNvPr id="10" name="TextBox 9">
            <a:extLst>
              <a:ext uri="{FF2B5EF4-FFF2-40B4-BE49-F238E27FC236}">
                <a16:creationId xmlns:a16="http://schemas.microsoft.com/office/drawing/2014/main" id="{62D08C74-2B6F-FB47-81C2-8F2E3DF28F73}"/>
              </a:ext>
            </a:extLst>
          </p:cNvPr>
          <p:cNvSpPr txBox="1"/>
          <p:nvPr/>
        </p:nvSpPr>
        <p:spPr>
          <a:xfrm>
            <a:off x="1408493" y="5475892"/>
            <a:ext cx="420308" cy="276999"/>
          </a:xfrm>
          <a:prstGeom prst="rect">
            <a:avLst/>
          </a:prstGeom>
          <a:noFill/>
        </p:spPr>
        <p:txBody>
          <a:bodyPr wrap="square" rtlCol="0">
            <a:spAutoFit/>
          </a:bodyPr>
          <a:lstStyle/>
          <a:p>
            <a:r>
              <a:rPr lang="en-US" sz="1200" dirty="0">
                <a:solidFill>
                  <a:srgbClr val="FF0000"/>
                </a:solidFill>
              </a:rPr>
              <a:t>n=8</a:t>
            </a:r>
          </a:p>
        </p:txBody>
      </p:sp>
      <p:sp>
        <p:nvSpPr>
          <p:cNvPr id="11" name="TextBox 10">
            <a:extLst>
              <a:ext uri="{FF2B5EF4-FFF2-40B4-BE49-F238E27FC236}">
                <a16:creationId xmlns:a16="http://schemas.microsoft.com/office/drawing/2014/main" id="{299BD98D-EB01-2F40-BE9E-14D302D3D59D}"/>
              </a:ext>
            </a:extLst>
          </p:cNvPr>
          <p:cNvSpPr txBox="1"/>
          <p:nvPr/>
        </p:nvSpPr>
        <p:spPr>
          <a:xfrm>
            <a:off x="1860330" y="5475892"/>
            <a:ext cx="263214" cy="276999"/>
          </a:xfrm>
          <a:prstGeom prst="rect">
            <a:avLst/>
          </a:prstGeom>
          <a:noFill/>
        </p:spPr>
        <p:txBody>
          <a:bodyPr wrap="square" rtlCol="0">
            <a:spAutoFit/>
          </a:bodyPr>
          <a:lstStyle/>
          <a:p>
            <a:r>
              <a:rPr lang="en-US" sz="1200" dirty="0">
                <a:solidFill>
                  <a:srgbClr val="FF0000"/>
                </a:solidFill>
              </a:rPr>
              <a:t>8</a:t>
            </a:r>
          </a:p>
        </p:txBody>
      </p:sp>
      <p:sp>
        <p:nvSpPr>
          <p:cNvPr id="12" name="TextBox 11">
            <a:extLst>
              <a:ext uri="{FF2B5EF4-FFF2-40B4-BE49-F238E27FC236}">
                <a16:creationId xmlns:a16="http://schemas.microsoft.com/office/drawing/2014/main" id="{22EAF679-299E-3848-AAF4-FA88C4BE55A6}"/>
              </a:ext>
            </a:extLst>
          </p:cNvPr>
          <p:cNvSpPr txBox="1"/>
          <p:nvPr/>
        </p:nvSpPr>
        <p:spPr>
          <a:xfrm>
            <a:off x="2123089" y="5475892"/>
            <a:ext cx="341760" cy="276999"/>
          </a:xfrm>
          <a:prstGeom prst="rect">
            <a:avLst/>
          </a:prstGeom>
          <a:noFill/>
        </p:spPr>
        <p:txBody>
          <a:bodyPr wrap="none" rtlCol="0">
            <a:spAutoFit/>
          </a:bodyPr>
          <a:lstStyle/>
          <a:p>
            <a:r>
              <a:rPr lang="en-US" sz="1200" dirty="0">
                <a:solidFill>
                  <a:srgbClr val="FF0000"/>
                </a:solidFill>
              </a:rPr>
              <a:t>67</a:t>
            </a:r>
          </a:p>
        </p:txBody>
      </p:sp>
      <p:sp>
        <p:nvSpPr>
          <p:cNvPr id="13" name="TextBox 12">
            <a:extLst>
              <a:ext uri="{FF2B5EF4-FFF2-40B4-BE49-F238E27FC236}">
                <a16:creationId xmlns:a16="http://schemas.microsoft.com/office/drawing/2014/main" id="{57ECC224-5200-2F42-9D49-410A3DE83C37}"/>
              </a:ext>
            </a:extLst>
          </p:cNvPr>
          <p:cNvSpPr txBox="1"/>
          <p:nvPr/>
        </p:nvSpPr>
        <p:spPr>
          <a:xfrm>
            <a:off x="2396360" y="5475892"/>
            <a:ext cx="341760" cy="276999"/>
          </a:xfrm>
          <a:prstGeom prst="rect">
            <a:avLst/>
          </a:prstGeom>
          <a:noFill/>
        </p:spPr>
        <p:txBody>
          <a:bodyPr wrap="none" rtlCol="0">
            <a:spAutoFit/>
          </a:bodyPr>
          <a:lstStyle/>
          <a:p>
            <a:r>
              <a:rPr lang="en-US" sz="1200" dirty="0">
                <a:solidFill>
                  <a:srgbClr val="FF0000"/>
                </a:solidFill>
              </a:rPr>
              <a:t>30</a:t>
            </a:r>
          </a:p>
        </p:txBody>
      </p:sp>
      <p:sp>
        <p:nvSpPr>
          <p:cNvPr id="14" name="TextBox 13">
            <a:extLst>
              <a:ext uri="{FF2B5EF4-FFF2-40B4-BE49-F238E27FC236}">
                <a16:creationId xmlns:a16="http://schemas.microsoft.com/office/drawing/2014/main" id="{E552B3AF-211C-1F4D-BF63-F49ABF2EE656}"/>
              </a:ext>
            </a:extLst>
          </p:cNvPr>
          <p:cNvSpPr txBox="1"/>
          <p:nvPr/>
        </p:nvSpPr>
        <p:spPr>
          <a:xfrm>
            <a:off x="2669629" y="5475892"/>
            <a:ext cx="420308" cy="276999"/>
          </a:xfrm>
          <a:prstGeom prst="rect">
            <a:avLst/>
          </a:prstGeom>
          <a:noFill/>
        </p:spPr>
        <p:txBody>
          <a:bodyPr wrap="none" rtlCol="0">
            <a:spAutoFit/>
          </a:bodyPr>
          <a:lstStyle/>
          <a:p>
            <a:r>
              <a:rPr lang="en-US" sz="1200" dirty="0">
                <a:solidFill>
                  <a:srgbClr val="FF0000"/>
                </a:solidFill>
              </a:rPr>
              <a:t>172</a:t>
            </a:r>
          </a:p>
        </p:txBody>
      </p:sp>
      <p:sp>
        <p:nvSpPr>
          <p:cNvPr id="15" name="TextBox 14">
            <a:extLst>
              <a:ext uri="{FF2B5EF4-FFF2-40B4-BE49-F238E27FC236}">
                <a16:creationId xmlns:a16="http://schemas.microsoft.com/office/drawing/2014/main" id="{4DB4807F-57D5-A343-9606-35B7CAAF664A}"/>
              </a:ext>
            </a:extLst>
          </p:cNvPr>
          <p:cNvSpPr txBox="1"/>
          <p:nvPr/>
        </p:nvSpPr>
        <p:spPr>
          <a:xfrm>
            <a:off x="2953409" y="5475892"/>
            <a:ext cx="420308" cy="276999"/>
          </a:xfrm>
          <a:prstGeom prst="rect">
            <a:avLst/>
          </a:prstGeom>
          <a:noFill/>
        </p:spPr>
        <p:txBody>
          <a:bodyPr wrap="none" rtlCol="0">
            <a:spAutoFit/>
          </a:bodyPr>
          <a:lstStyle/>
          <a:p>
            <a:r>
              <a:rPr lang="en-US" sz="1200" dirty="0">
                <a:solidFill>
                  <a:srgbClr val="FF0000"/>
                </a:solidFill>
              </a:rPr>
              <a:t>140</a:t>
            </a:r>
          </a:p>
        </p:txBody>
      </p:sp>
      <p:sp>
        <p:nvSpPr>
          <p:cNvPr id="16" name="TextBox 15">
            <a:extLst>
              <a:ext uri="{FF2B5EF4-FFF2-40B4-BE49-F238E27FC236}">
                <a16:creationId xmlns:a16="http://schemas.microsoft.com/office/drawing/2014/main" id="{12A9DCB1-BCA2-F245-A4F3-BDF94216B843}"/>
              </a:ext>
            </a:extLst>
          </p:cNvPr>
          <p:cNvSpPr txBox="1"/>
          <p:nvPr/>
        </p:nvSpPr>
        <p:spPr>
          <a:xfrm>
            <a:off x="3258209" y="5475892"/>
            <a:ext cx="420308" cy="276999"/>
          </a:xfrm>
          <a:prstGeom prst="rect">
            <a:avLst/>
          </a:prstGeom>
          <a:noFill/>
        </p:spPr>
        <p:txBody>
          <a:bodyPr wrap="none" rtlCol="0">
            <a:spAutoFit/>
          </a:bodyPr>
          <a:lstStyle/>
          <a:p>
            <a:r>
              <a:rPr lang="en-US" sz="1200" dirty="0">
                <a:solidFill>
                  <a:srgbClr val="FF0000"/>
                </a:solidFill>
              </a:rPr>
              <a:t>509</a:t>
            </a:r>
          </a:p>
        </p:txBody>
      </p:sp>
      <p:sp>
        <p:nvSpPr>
          <p:cNvPr id="17" name="TextBox 16">
            <a:extLst>
              <a:ext uri="{FF2B5EF4-FFF2-40B4-BE49-F238E27FC236}">
                <a16:creationId xmlns:a16="http://schemas.microsoft.com/office/drawing/2014/main" id="{2B7FA804-3B19-8E49-9CEF-940C85E745E2}"/>
              </a:ext>
            </a:extLst>
          </p:cNvPr>
          <p:cNvSpPr txBox="1"/>
          <p:nvPr/>
        </p:nvSpPr>
        <p:spPr>
          <a:xfrm>
            <a:off x="3563009" y="5475892"/>
            <a:ext cx="420308" cy="276999"/>
          </a:xfrm>
          <a:prstGeom prst="rect">
            <a:avLst/>
          </a:prstGeom>
          <a:noFill/>
        </p:spPr>
        <p:txBody>
          <a:bodyPr wrap="none" rtlCol="0">
            <a:spAutoFit/>
          </a:bodyPr>
          <a:lstStyle/>
          <a:p>
            <a:r>
              <a:rPr lang="en-US" sz="1200" dirty="0">
                <a:solidFill>
                  <a:srgbClr val="FF0000"/>
                </a:solidFill>
              </a:rPr>
              <a:t>500</a:t>
            </a:r>
          </a:p>
        </p:txBody>
      </p:sp>
      <p:sp>
        <p:nvSpPr>
          <p:cNvPr id="18" name="TextBox 17">
            <a:extLst>
              <a:ext uri="{FF2B5EF4-FFF2-40B4-BE49-F238E27FC236}">
                <a16:creationId xmlns:a16="http://schemas.microsoft.com/office/drawing/2014/main" id="{53254AC1-2F45-4942-9A7F-6F67B36A7D77}"/>
              </a:ext>
            </a:extLst>
          </p:cNvPr>
          <p:cNvSpPr txBox="1"/>
          <p:nvPr/>
        </p:nvSpPr>
        <p:spPr>
          <a:xfrm>
            <a:off x="3857299" y="5475892"/>
            <a:ext cx="420308" cy="276999"/>
          </a:xfrm>
          <a:prstGeom prst="rect">
            <a:avLst/>
          </a:prstGeom>
          <a:noFill/>
        </p:spPr>
        <p:txBody>
          <a:bodyPr wrap="none" rtlCol="0">
            <a:spAutoFit/>
          </a:bodyPr>
          <a:lstStyle/>
          <a:p>
            <a:r>
              <a:rPr lang="en-US" sz="1200" dirty="0">
                <a:solidFill>
                  <a:srgbClr val="FF0000"/>
                </a:solidFill>
              </a:rPr>
              <a:t>850</a:t>
            </a:r>
          </a:p>
        </p:txBody>
      </p:sp>
      <p:sp>
        <p:nvSpPr>
          <p:cNvPr id="19" name="TextBox 18">
            <a:extLst>
              <a:ext uri="{FF2B5EF4-FFF2-40B4-BE49-F238E27FC236}">
                <a16:creationId xmlns:a16="http://schemas.microsoft.com/office/drawing/2014/main" id="{AB917AA2-96DA-BA44-B36F-1CC38192B2AA}"/>
              </a:ext>
            </a:extLst>
          </p:cNvPr>
          <p:cNvSpPr txBox="1"/>
          <p:nvPr/>
        </p:nvSpPr>
        <p:spPr>
          <a:xfrm>
            <a:off x="4172609" y="5475892"/>
            <a:ext cx="420308" cy="276999"/>
          </a:xfrm>
          <a:prstGeom prst="rect">
            <a:avLst/>
          </a:prstGeom>
          <a:noFill/>
        </p:spPr>
        <p:txBody>
          <a:bodyPr wrap="none" rtlCol="0">
            <a:spAutoFit/>
          </a:bodyPr>
          <a:lstStyle/>
          <a:p>
            <a:r>
              <a:rPr lang="en-US" sz="1200" dirty="0">
                <a:solidFill>
                  <a:srgbClr val="FF0000"/>
                </a:solidFill>
              </a:rPr>
              <a:t>693</a:t>
            </a:r>
          </a:p>
        </p:txBody>
      </p:sp>
      <p:sp>
        <p:nvSpPr>
          <p:cNvPr id="20" name="TextBox 19">
            <a:extLst>
              <a:ext uri="{FF2B5EF4-FFF2-40B4-BE49-F238E27FC236}">
                <a16:creationId xmlns:a16="http://schemas.microsoft.com/office/drawing/2014/main" id="{BA144EFF-2865-6F4D-AAAC-94BBB3717ADC}"/>
              </a:ext>
            </a:extLst>
          </p:cNvPr>
          <p:cNvSpPr txBox="1"/>
          <p:nvPr/>
        </p:nvSpPr>
        <p:spPr>
          <a:xfrm>
            <a:off x="4445880" y="5475892"/>
            <a:ext cx="498855" cy="276999"/>
          </a:xfrm>
          <a:prstGeom prst="rect">
            <a:avLst/>
          </a:prstGeom>
          <a:noFill/>
        </p:spPr>
        <p:txBody>
          <a:bodyPr wrap="none" rtlCol="0">
            <a:spAutoFit/>
          </a:bodyPr>
          <a:lstStyle/>
          <a:p>
            <a:r>
              <a:rPr lang="en-US" sz="1200" dirty="0">
                <a:solidFill>
                  <a:srgbClr val="FF0000"/>
                </a:solidFill>
              </a:rPr>
              <a:t>1635</a:t>
            </a:r>
          </a:p>
        </p:txBody>
      </p:sp>
      <p:grpSp>
        <p:nvGrpSpPr>
          <p:cNvPr id="24" name="Group 23">
            <a:extLst>
              <a:ext uri="{FF2B5EF4-FFF2-40B4-BE49-F238E27FC236}">
                <a16:creationId xmlns:a16="http://schemas.microsoft.com/office/drawing/2014/main" id="{9ABBA69A-FC7A-6941-BCEF-1259E7664ADB}"/>
              </a:ext>
            </a:extLst>
          </p:cNvPr>
          <p:cNvGrpSpPr/>
          <p:nvPr/>
        </p:nvGrpSpPr>
        <p:grpSpPr>
          <a:xfrm>
            <a:off x="1702676" y="4835552"/>
            <a:ext cx="864564" cy="307777"/>
            <a:chOff x="1702676" y="4951162"/>
            <a:chExt cx="864564" cy="307777"/>
          </a:xfrm>
        </p:grpSpPr>
        <p:sp>
          <p:nvSpPr>
            <p:cNvPr id="21" name="TextBox 20">
              <a:extLst>
                <a:ext uri="{FF2B5EF4-FFF2-40B4-BE49-F238E27FC236}">
                  <a16:creationId xmlns:a16="http://schemas.microsoft.com/office/drawing/2014/main" id="{7232016D-1088-4B47-8725-E8C71979AC0B}"/>
                </a:ext>
              </a:extLst>
            </p:cNvPr>
            <p:cNvSpPr txBox="1"/>
            <p:nvPr/>
          </p:nvSpPr>
          <p:spPr>
            <a:xfrm>
              <a:off x="1870840" y="4951162"/>
              <a:ext cx="546945" cy="307777"/>
            </a:xfrm>
            <a:prstGeom prst="rect">
              <a:avLst/>
            </a:prstGeom>
            <a:noFill/>
          </p:spPr>
          <p:txBody>
            <a:bodyPr wrap="none" rtlCol="0">
              <a:spAutoFit/>
            </a:bodyPr>
            <a:lstStyle/>
            <a:p>
              <a:r>
                <a:rPr lang="en-US" sz="1400" dirty="0"/>
                <a:t>Daily</a:t>
              </a:r>
            </a:p>
          </p:txBody>
        </p:sp>
        <p:cxnSp>
          <p:nvCxnSpPr>
            <p:cNvPr id="23" name="Straight Arrow Connector 22">
              <a:extLst>
                <a:ext uri="{FF2B5EF4-FFF2-40B4-BE49-F238E27FC236}">
                  <a16:creationId xmlns:a16="http://schemas.microsoft.com/office/drawing/2014/main" id="{19901BE6-550F-514F-81EE-BD6731E48B64}"/>
                </a:ext>
              </a:extLst>
            </p:cNvPr>
            <p:cNvCxnSpPr/>
            <p:nvPr/>
          </p:nvCxnSpPr>
          <p:spPr>
            <a:xfrm>
              <a:off x="1702676" y="5234152"/>
              <a:ext cx="864564"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A2AB9F28-CC36-7543-8212-DBF844AB5F65}"/>
              </a:ext>
            </a:extLst>
          </p:cNvPr>
          <p:cNvGrpSpPr/>
          <p:nvPr/>
        </p:nvGrpSpPr>
        <p:grpSpPr>
          <a:xfrm>
            <a:off x="2575035" y="4835552"/>
            <a:ext cx="864564" cy="307777"/>
            <a:chOff x="1702676" y="4951162"/>
            <a:chExt cx="864564" cy="307777"/>
          </a:xfrm>
        </p:grpSpPr>
        <p:sp>
          <p:nvSpPr>
            <p:cNvPr id="26" name="TextBox 25">
              <a:extLst>
                <a:ext uri="{FF2B5EF4-FFF2-40B4-BE49-F238E27FC236}">
                  <a16:creationId xmlns:a16="http://schemas.microsoft.com/office/drawing/2014/main" id="{4CA8A25F-62FA-1C4D-AA1B-BB719A25695B}"/>
                </a:ext>
              </a:extLst>
            </p:cNvPr>
            <p:cNvSpPr txBox="1"/>
            <p:nvPr/>
          </p:nvSpPr>
          <p:spPr>
            <a:xfrm>
              <a:off x="1797270" y="4951162"/>
              <a:ext cx="723083" cy="307777"/>
            </a:xfrm>
            <a:prstGeom prst="rect">
              <a:avLst/>
            </a:prstGeom>
            <a:noFill/>
          </p:spPr>
          <p:txBody>
            <a:bodyPr wrap="none" rtlCol="0">
              <a:spAutoFit/>
            </a:bodyPr>
            <a:lstStyle/>
            <a:p>
              <a:r>
                <a:rPr lang="en-US" sz="1400" dirty="0"/>
                <a:t>Weekly</a:t>
              </a:r>
            </a:p>
          </p:txBody>
        </p:sp>
        <p:cxnSp>
          <p:nvCxnSpPr>
            <p:cNvPr id="27" name="Straight Arrow Connector 26">
              <a:extLst>
                <a:ext uri="{FF2B5EF4-FFF2-40B4-BE49-F238E27FC236}">
                  <a16:creationId xmlns:a16="http://schemas.microsoft.com/office/drawing/2014/main" id="{B0B2152B-66A2-994D-B75B-5626C6870325}"/>
                </a:ext>
              </a:extLst>
            </p:cNvPr>
            <p:cNvCxnSpPr/>
            <p:nvPr/>
          </p:nvCxnSpPr>
          <p:spPr>
            <a:xfrm>
              <a:off x="1702676" y="5234152"/>
              <a:ext cx="864564"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04FCBD1-BEDD-0846-97AD-4BD78D7202E2}"/>
              </a:ext>
            </a:extLst>
          </p:cNvPr>
          <p:cNvGrpSpPr/>
          <p:nvPr/>
        </p:nvGrpSpPr>
        <p:grpSpPr>
          <a:xfrm>
            <a:off x="3468414" y="4835552"/>
            <a:ext cx="878538" cy="307777"/>
            <a:chOff x="1702676" y="4951162"/>
            <a:chExt cx="878538" cy="307777"/>
          </a:xfrm>
        </p:grpSpPr>
        <p:sp>
          <p:nvSpPr>
            <p:cNvPr id="29" name="TextBox 28">
              <a:extLst>
                <a:ext uri="{FF2B5EF4-FFF2-40B4-BE49-F238E27FC236}">
                  <a16:creationId xmlns:a16="http://schemas.microsoft.com/office/drawing/2014/main" id="{A7DA6C03-9CE3-8D44-9824-2E73CF4A5159}"/>
                </a:ext>
              </a:extLst>
            </p:cNvPr>
            <p:cNvSpPr txBox="1"/>
            <p:nvPr/>
          </p:nvSpPr>
          <p:spPr>
            <a:xfrm>
              <a:off x="1776250" y="4951162"/>
              <a:ext cx="804964" cy="307777"/>
            </a:xfrm>
            <a:prstGeom prst="rect">
              <a:avLst/>
            </a:prstGeom>
            <a:noFill/>
          </p:spPr>
          <p:txBody>
            <a:bodyPr wrap="none" rtlCol="0">
              <a:spAutoFit/>
            </a:bodyPr>
            <a:lstStyle/>
            <a:p>
              <a:r>
                <a:rPr lang="en-US" sz="1400" dirty="0"/>
                <a:t>Monthly</a:t>
              </a:r>
            </a:p>
          </p:txBody>
        </p:sp>
        <p:cxnSp>
          <p:nvCxnSpPr>
            <p:cNvPr id="30" name="Straight Arrow Connector 29">
              <a:extLst>
                <a:ext uri="{FF2B5EF4-FFF2-40B4-BE49-F238E27FC236}">
                  <a16:creationId xmlns:a16="http://schemas.microsoft.com/office/drawing/2014/main" id="{BE47DC05-67E5-6E4E-9D3D-7957C74CA95A}"/>
                </a:ext>
              </a:extLst>
            </p:cNvPr>
            <p:cNvCxnSpPr/>
            <p:nvPr/>
          </p:nvCxnSpPr>
          <p:spPr>
            <a:xfrm>
              <a:off x="1702676" y="5234152"/>
              <a:ext cx="864564"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7335ACF3-1277-B847-A09D-2E6B4DDD626B}"/>
              </a:ext>
            </a:extLst>
          </p:cNvPr>
          <p:cNvGrpSpPr/>
          <p:nvPr/>
        </p:nvGrpSpPr>
        <p:grpSpPr>
          <a:xfrm>
            <a:off x="4256698" y="4835552"/>
            <a:ext cx="579005" cy="307777"/>
            <a:chOff x="1597580" y="4951162"/>
            <a:chExt cx="579005" cy="307777"/>
          </a:xfrm>
        </p:grpSpPr>
        <p:sp>
          <p:nvSpPr>
            <p:cNvPr id="32" name="TextBox 31">
              <a:extLst>
                <a:ext uri="{FF2B5EF4-FFF2-40B4-BE49-F238E27FC236}">
                  <a16:creationId xmlns:a16="http://schemas.microsoft.com/office/drawing/2014/main" id="{57D6D9BC-C586-5348-BEBE-36C478AAF8B4}"/>
                </a:ext>
              </a:extLst>
            </p:cNvPr>
            <p:cNvSpPr txBox="1"/>
            <p:nvPr/>
          </p:nvSpPr>
          <p:spPr>
            <a:xfrm>
              <a:off x="1597580" y="4951162"/>
              <a:ext cx="579005" cy="307777"/>
            </a:xfrm>
            <a:prstGeom prst="rect">
              <a:avLst/>
            </a:prstGeom>
            <a:noFill/>
          </p:spPr>
          <p:txBody>
            <a:bodyPr wrap="none" rtlCol="0">
              <a:spAutoFit/>
            </a:bodyPr>
            <a:lstStyle/>
            <a:p>
              <a:r>
                <a:rPr lang="en-US" sz="1400" dirty="0"/>
                <a:t>None</a:t>
              </a:r>
            </a:p>
          </p:txBody>
        </p:sp>
        <p:cxnSp>
          <p:nvCxnSpPr>
            <p:cNvPr id="33" name="Straight Arrow Connector 32">
              <a:extLst>
                <a:ext uri="{FF2B5EF4-FFF2-40B4-BE49-F238E27FC236}">
                  <a16:creationId xmlns:a16="http://schemas.microsoft.com/office/drawing/2014/main" id="{3E513212-9666-DF43-806A-B72A222DA949}"/>
                </a:ext>
              </a:extLst>
            </p:cNvPr>
            <p:cNvCxnSpPr>
              <a:cxnSpLocks/>
            </p:cNvCxnSpPr>
            <p:nvPr/>
          </p:nvCxnSpPr>
          <p:spPr>
            <a:xfrm>
              <a:off x="1702676" y="5234152"/>
              <a:ext cx="333513"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cxnSp>
        <p:nvCxnSpPr>
          <p:cNvPr id="36" name="Straight Connector 35">
            <a:extLst>
              <a:ext uri="{FF2B5EF4-FFF2-40B4-BE49-F238E27FC236}">
                <a16:creationId xmlns:a16="http://schemas.microsoft.com/office/drawing/2014/main" id="{B9AAD540-BE70-AE4B-9A1F-68B38447BE2E}"/>
              </a:ext>
            </a:extLst>
          </p:cNvPr>
          <p:cNvCxnSpPr>
            <a:cxnSpLocks/>
          </p:cNvCxnSpPr>
          <p:nvPr/>
        </p:nvCxnSpPr>
        <p:spPr>
          <a:xfrm flipH="1" flipV="1">
            <a:off x="3163665" y="3320729"/>
            <a:ext cx="10408" cy="19360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47435289-B313-DF49-9D3A-32464E76E08F}"/>
              </a:ext>
            </a:extLst>
          </p:cNvPr>
          <p:cNvGrpSpPr/>
          <p:nvPr/>
        </p:nvGrpSpPr>
        <p:grpSpPr>
          <a:xfrm>
            <a:off x="490216" y="4282233"/>
            <a:ext cx="2673347" cy="369332"/>
            <a:chOff x="490216" y="4345293"/>
            <a:chExt cx="2673347" cy="369332"/>
          </a:xfrm>
        </p:grpSpPr>
        <p:cxnSp>
          <p:nvCxnSpPr>
            <p:cNvPr id="38" name="Straight Arrow Connector 37">
              <a:extLst>
                <a:ext uri="{FF2B5EF4-FFF2-40B4-BE49-F238E27FC236}">
                  <a16:creationId xmlns:a16="http://schemas.microsoft.com/office/drawing/2014/main" id="{339CFAB6-80EF-AF42-B211-6A14D70C80A6}"/>
                </a:ext>
              </a:extLst>
            </p:cNvPr>
            <p:cNvCxnSpPr/>
            <p:nvPr/>
          </p:nvCxnSpPr>
          <p:spPr>
            <a:xfrm flipH="1">
              <a:off x="1093076" y="4541248"/>
              <a:ext cx="2070487"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02E20CDF-29EC-8E4E-866B-9EFB30953CC5}"/>
                </a:ext>
              </a:extLst>
            </p:cNvPr>
            <p:cNvSpPr txBox="1"/>
            <p:nvPr/>
          </p:nvSpPr>
          <p:spPr>
            <a:xfrm>
              <a:off x="490216" y="4345293"/>
              <a:ext cx="583814" cy="369332"/>
            </a:xfrm>
            <a:prstGeom prst="rect">
              <a:avLst/>
            </a:prstGeom>
            <a:noFill/>
          </p:spPr>
          <p:txBody>
            <a:bodyPr wrap="none" rtlCol="0">
              <a:spAutoFit/>
            </a:bodyPr>
            <a:lstStyle/>
            <a:p>
              <a:r>
                <a:rPr lang="en-US" dirty="0"/>
                <a:t>15%</a:t>
              </a:r>
            </a:p>
          </p:txBody>
        </p:sp>
      </p:grpSp>
      <p:grpSp>
        <p:nvGrpSpPr>
          <p:cNvPr id="44" name="Group 43">
            <a:extLst>
              <a:ext uri="{FF2B5EF4-FFF2-40B4-BE49-F238E27FC236}">
                <a16:creationId xmlns:a16="http://schemas.microsoft.com/office/drawing/2014/main" id="{9DDAB4F3-E1FD-8749-9769-183F6C5B3A18}"/>
              </a:ext>
            </a:extLst>
          </p:cNvPr>
          <p:cNvGrpSpPr/>
          <p:nvPr/>
        </p:nvGrpSpPr>
        <p:grpSpPr>
          <a:xfrm>
            <a:off x="490216" y="3105087"/>
            <a:ext cx="2673347" cy="369332"/>
            <a:chOff x="490216" y="3546507"/>
            <a:chExt cx="2673347" cy="369332"/>
          </a:xfrm>
        </p:grpSpPr>
        <p:cxnSp>
          <p:nvCxnSpPr>
            <p:cNvPr id="39" name="Straight Arrow Connector 38">
              <a:extLst>
                <a:ext uri="{FF2B5EF4-FFF2-40B4-BE49-F238E27FC236}">
                  <a16:creationId xmlns:a16="http://schemas.microsoft.com/office/drawing/2014/main" id="{7E1B8A62-4FAF-7649-A9EF-1D7A14431527}"/>
                </a:ext>
              </a:extLst>
            </p:cNvPr>
            <p:cNvCxnSpPr/>
            <p:nvPr/>
          </p:nvCxnSpPr>
          <p:spPr>
            <a:xfrm flipH="1">
              <a:off x="1093076" y="3739571"/>
              <a:ext cx="2070487"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BCCB06C6-CED0-8642-A4E3-FA979DCCB30E}"/>
                </a:ext>
              </a:extLst>
            </p:cNvPr>
            <p:cNvSpPr txBox="1"/>
            <p:nvPr/>
          </p:nvSpPr>
          <p:spPr>
            <a:xfrm>
              <a:off x="490216" y="3546507"/>
              <a:ext cx="583814" cy="369332"/>
            </a:xfrm>
            <a:prstGeom prst="rect">
              <a:avLst/>
            </a:prstGeom>
            <a:solidFill>
              <a:schemeClr val="bg1"/>
            </a:solidFill>
          </p:spPr>
          <p:txBody>
            <a:bodyPr wrap="none" rtlCol="0">
              <a:spAutoFit/>
            </a:bodyPr>
            <a:lstStyle/>
            <a:p>
              <a:r>
                <a:rPr lang="en-US" dirty="0"/>
                <a:t>45%</a:t>
              </a:r>
            </a:p>
          </p:txBody>
        </p:sp>
      </p:grpSp>
      <p:sp>
        <p:nvSpPr>
          <p:cNvPr id="42" name="TextBox 41">
            <a:extLst>
              <a:ext uri="{FF2B5EF4-FFF2-40B4-BE49-F238E27FC236}">
                <a16:creationId xmlns:a16="http://schemas.microsoft.com/office/drawing/2014/main" id="{57132D50-6179-054D-94C0-6BE8F960BBF4}"/>
              </a:ext>
            </a:extLst>
          </p:cNvPr>
          <p:cNvSpPr txBox="1"/>
          <p:nvPr/>
        </p:nvSpPr>
        <p:spPr>
          <a:xfrm>
            <a:off x="140761" y="3714676"/>
            <a:ext cx="1048685" cy="369332"/>
          </a:xfrm>
          <a:prstGeom prst="rect">
            <a:avLst/>
          </a:prstGeom>
          <a:noFill/>
        </p:spPr>
        <p:txBody>
          <a:bodyPr wrap="none" rtlCol="0">
            <a:spAutoFit/>
          </a:bodyPr>
          <a:lstStyle/>
          <a:p>
            <a:r>
              <a:rPr lang="en-US" dirty="0"/>
              <a:t>NNT = ~3</a:t>
            </a:r>
          </a:p>
        </p:txBody>
      </p:sp>
      <p:grpSp>
        <p:nvGrpSpPr>
          <p:cNvPr id="49" name="Group 48">
            <a:extLst>
              <a:ext uri="{FF2B5EF4-FFF2-40B4-BE49-F238E27FC236}">
                <a16:creationId xmlns:a16="http://schemas.microsoft.com/office/drawing/2014/main" id="{E6615C1B-7119-2344-BFB2-16EB6C23E7F5}"/>
              </a:ext>
            </a:extLst>
          </p:cNvPr>
          <p:cNvGrpSpPr/>
          <p:nvPr/>
        </p:nvGrpSpPr>
        <p:grpSpPr>
          <a:xfrm>
            <a:off x="4835703" y="664780"/>
            <a:ext cx="7019513" cy="5182701"/>
            <a:chOff x="4835703" y="685800"/>
            <a:chExt cx="7019513" cy="5182701"/>
          </a:xfrm>
        </p:grpSpPr>
        <p:sp>
          <p:nvSpPr>
            <p:cNvPr id="45" name="Rectangle 44">
              <a:extLst>
                <a:ext uri="{FF2B5EF4-FFF2-40B4-BE49-F238E27FC236}">
                  <a16:creationId xmlns:a16="http://schemas.microsoft.com/office/drawing/2014/main" id="{6711956A-B770-AF49-9142-984F559F6613}"/>
                </a:ext>
              </a:extLst>
            </p:cNvPr>
            <p:cNvSpPr/>
            <p:nvPr/>
          </p:nvSpPr>
          <p:spPr>
            <a:xfrm>
              <a:off x="4835703" y="685800"/>
              <a:ext cx="6893033" cy="4265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6C92B98C-DC2B-8646-9412-8281BE2FA73B}"/>
                </a:ext>
              </a:extLst>
            </p:cNvPr>
            <p:cNvSpPr/>
            <p:nvPr/>
          </p:nvSpPr>
          <p:spPr>
            <a:xfrm>
              <a:off x="4835703" y="4855779"/>
              <a:ext cx="225959" cy="7357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8448C0C-6513-034D-B894-1A33EE0B4F7E}"/>
                </a:ext>
              </a:extLst>
            </p:cNvPr>
            <p:cNvSpPr/>
            <p:nvPr/>
          </p:nvSpPr>
          <p:spPr>
            <a:xfrm>
              <a:off x="4904924" y="5258939"/>
              <a:ext cx="6950292" cy="454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AD7C85A-A106-7444-9288-C4C1244FDEDA}"/>
                </a:ext>
              </a:extLst>
            </p:cNvPr>
            <p:cNvSpPr/>
            <p:nvPr/>
          </p:nvSpPr>
          <p:spPr>
            <a:xfrm>
              <a:off x="8061434" y="4714625"/>
              <a:ext cx="3667302" cy="1153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1" name="Straight Connector 50">
            <a:extLst>
              <a:ext uri="{FF2B5EF4-FFF2-40B4-BE49-F238E27FC236}">
                <a16:creationId xmlns:a16="http://schemas.microsoft.com/office/drawing/2014/main" id="{E12AEF69-881C-4649-BD51-21A9680ADF81}"/>
              </a:ext>
            </a:extLst>
          </p:cNvPr>
          <p:cNvCxnSpPr>
            <a:cxnSpLocks/>
          </p:cNvCxnSpPr>
          <p:nvPr/>
        </p:nvCxnSpPr>
        <p:spPr>
          <a:xfrm flipV="1">
            <a:off x="4677051" y="1166652"/>
            <a:ext cx="0" cy="40675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4559A32C-CA4C-FA46-B92D-7E90CB5ED760}"/>
              </a:ext>
            </a:extLst>
          </p:cNvPr>
          <p:cNvGrpSpPr/>
          <p:nvPr/>
        </p:nvGrpSpPr>
        <p:grpSpPr>
          <a:xfrm>
            <a:off x="430569" y="1255267"/>
            <a:ext cx="4233084" cy="646331"/>
            <a:chOff x="490216" y="3546507"/>
            <a:chExt cx="2678168" cy="646331"/>
          </a:xfrm>
        </p:grpSpPr>
        <p:sp>
          <p:nvSpPr>
            <p:cNvPr id="54" name="TextBox 53">
              <a:extLst>
                <a:ext uri="{FF2B5EF4-FFF2-40B4-BE49-F238E27FC236}">
                  <a16:creationId xmlns:a16="http://schemas.microsoft.com/office/drawing/2014/main" id="{3BBA0589-02AC-494C-B4ED-D1C37CF556AC}"/>
                </a:ext>
              </a:extLst>
            </p:cNvPr>
            <p:cNvSpPr txBox="1"/>
            <p:nvPr/>
          </p:nvSpPr>
          <p:spPr>
            <a:xfrm>
              <a:off x="490216" y="3546507"/>
              <a:ext cx="731549" cy="646331"/>
            </a:xfrm>
            <a:prstGeom prst="rect">
              <a:avLst/>
            </a:prstGeom>
            <a:solidFill>
              <a:schemeClr val="bg1"/>
            </a:solidFill>
          </p:spPr>
          <p:txBody>
            <a:bodyPr wrap="none" rtlCol="0">
              <a:spAutoFit/>
            </a:bodyPr>
            <a:lstStyle/>
            <a:p>
              <a:pPr algn="ctr"/>
              <a:r>
                <a:rPr lang="en-US" dirty="0"/>
                <a:t>No </a:t>
              </a:r>
            </a:p>
            <a:p>
              <a:pPr algn="ctr"/>
              <a:r>
                <a:rPr lang="en-US" dirty="0"/>
                <a:t>Difference</a:t>
              </a:r>
            </a:p>
          </p:txBody>
        </p:sp>
        <p:cxnSp>
          <p:nvCxnSpPr>
            <p:cNvPr id="53" name="Straight Arrow Connector 52">
              <a:extLst>
                <a:ext uri="{FF2B5EF4-FFF2-40B4-BE49-F238E27FC236}">
                  <a16:creationId xmlns:a16="http://schemas.microsoft.com/office/drawing/2014/main" id="{D0E5C3E5-BFAE-ED41-A2F0-2C47D082068C}"/>
                </a:ext>
              </a:extLst>
            </p:cNvPr>
            <p:cNvCxnSpPr/>
            <p:nvPr/>
          </p:nvCxnSpPr>
          <p:spPr>
            <a:xfrm flipH="1">
              <a:off x="1097897" y="3741682"/>
              <a:ext cx="2070487"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CD2E9DDD-0A1A-194B-8EF2-7CD564A29B89}"/>
              </a:ext>
            </a:extLst>
          </p:cNvPr>
          <p:cNvGrpSpPr/>
          <p:nvPr/>
        </p:nvGrpSpPr>
        <p:grpSpPr>
          <a:xfrm>
            <a:off x="430569" y="1360356"/>
            <a:ext cx="4235974" cy="369332"/>
            <a:chOff x="490216" y="4345293"/>
            <a:chExt cx="2673347" cy="369332"/>
          </a:xfrm>
        </p:grpSpPr>
        <p:cxnSp>
          <p:nvCxnSpPr>
            <p:cNvPr id="56" name="Straight Arrow Connector 55">
              <a:extLst>
                <a:ext uri="{FF2B5EF4-FFF2-40B4-BE49-F238E27FC236}">
                  <a16:creationId xmlns:a16="http://schemas.microsoft.com/office/drawing/2014/main" id="{4D8D92C3-80DF-E544-9075-CD7BFCCA21E2}"/>
                </a:ext>
              </a:extLst>
            </p:cNvPr>
            <p:cNvCxnSpPr/>
            <p:nvPr/>
          </p:nvCxnSpPr>
          <p:spPr>
            <a:xfrm flipH="1">
              <a:off x="1093076" y="4529959"/>
              <a:ext cx="2070487"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60BAE861-2FE9-B24B-956F-5408AB12ED1E}"/>
                </a:ext>
              </a:extLst>
            </p:cNvPr>
            <p:cNvSpPr txBox="1"/>
            <p:nvPr/>
          </p:nvSpPr>
          <p:spPr>
            <a:xfrm>
              <a:off x="490216" y="4345293"/>
              <a:ext cx="116585" cy="369332"/>
            </a:xfrm>
            <a:prstGeom prst="rect">
              <a:avLst/>
            </a:prstGeom>
            <a:noFill/>
          </p:spPr>
          <p:txBody>
            <a:bodyPr wrap="none" rtlCol="0">
              <a:spAutoFit/>
            </a:bodyPr>
            <a:lstStyle/>
            <a:p>
              <a:endParaRPr lang="en-US" dirty="0"/>
            </a:p>
          </p:txBody>
        </p:sp>
      </p:grpSp>
    </p:spTree>
    <p:extLst>
      <p:ext uri="{BB962C8B-B14F-4D97-AF65-F5344CB8AC3E}">
        <p14:creationId xmlns:p14="http://schemas.microsoft.com/office/powerpoint/2010/main" val="340991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down)">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right)">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right)">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left)">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wipe(down)">
                                      <p:cBhvr>
                                        <p:cTn id="27" dur="500"/>
                                        <p:tgtEl>
                                          <p:spTgt spid="5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wipe(right)">
                                      <p:cBhvr>
                                        <p:cTn id="32" dur="500"/>
                                        <p:tgtEl>
                                          <p:spTgt spid="52"/>
                                        </p:tgtEl>
                                      </p:cBhvr>
                                    </p:animEffect>
                                  </p:childTnLst>
                                </p:cTn>
                              </p:par>
                              <p:par>
                                <p:cTn id="33" presetID="22" presetClass="entr" presetSubtype="2" fill="hold"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wipe(right)">
                                      <p:cBhvr>
                                        <p:cTn id="35" dur="500"/>
                                        <p:tgtEl>
                                          <p:spTgt spid="55"/>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nodeType="clickEffect">
                                  <p:stCondLst>
                                    <p:cond delay="0"/>
                                  </p:stCondLst>
                                  <p:childTnLst>
                                    <p:set>
                                      <p:cBhvr>
                                        <p:cTn id="39" dur="1" fill="hold">
                                          <p:stCondLst>
                                            <p:cond delay="0"/>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48B00-A86C-1B47-9766-31CF2859BC29}"/>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D865C35C-92CB-D343-B674-506B371E8281}"/>
              </a:ext>
            </a:extLst>
          </p:cNvPr>
          <p:cNvSpPr>
            <a:spLocks noGrp="1"/>
          </p:cNvSpPr>
          <p:nvPr>
            <p:ph idx="1"/>
          </p:nvPr>
        </p:nvSpPr>
        <p:spPr>
          <a:xfrm>
            <a:off x="328245" y="1327639"/>
            <a:ext cx="11685079" cy="4715810"/>
          </a:xfrm>
        </p:spPr>
        <p:txBody>
          <a:bodyPr>
            <a:normAutofit/>
          </a:bodyPr>
          <a:lstStyle/>
          <a:p>
            <a:r>
              <a:rPr lang="en-US" dirty="0"/>
              <a:t>Missing SAQ data, although small (&lt;10%)</a:t>
            </a:r>
          </a:p>
          <a:p>
            <a:endParaRPr lang="en-US" dirty="0"/>
          </a:p>
          <a:p>
            <a:r>
              <a:rPr lang="en-US" dirty="0"/>
              <a:t>Skewed enrollment towards less symptomatic patients</a:t>
            </a:r>
          </a:p>
          <a:p>
            <a:pPr lvl="1"/>
            <a:r>
              <a:rPr lang="en-US" dirty="0"/>
              <a:t>The larger effects in more symptomatic still clearly assessable</a:t>
            </a:r>
          </a:p>
          <a:p>
            <a:pPr lvl="1"/>
            <a:endParaRPr lang="en-US" dirty="0"/>
          </a:p>
          <a:p>
            <a:r>
              <a:rPr lang="en-US" dirty="0"/>
              <a:t>No sham group</a:t>
            </a:r>
          </a:p>
          <a:p>
            <a:pPr lvl="1"/>
            <a:r>
              <a:rPr lang="en-US" dirty="0"/>
              <a:t>Nonetheless, angina-free benefits comparable with that seen in ORBITA</a:t>
            </a:r>
          </a:p>
          <a:p>
            <a:pPr lvl="1"/>
            <a:endParaRPr lang="en-US" dirty="0"/>
          </a:p>
        </p:txBody>
      </p:sp>
    </p:spTree>
    <p:extLst>
      <p:ext uri="{BB962C8B-B14F-4D97-AF65-F5344CB8AC3E}">
        <p14:creationId xmlns:p14="http://schemas.microsoft.com/office/powerpoint/2010/main" val="59370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A6A6A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A6A6A6"/>
                                      </p:to>
                                    </p:animClr>
                                  </p:subTnLst>
                                </p:cTn>
                              </p:par>
                              <p:par>
                                <p:cTn id="13" presetID="2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A6A6A6"/>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left)">
                                      <p:cBhvr>
                                        <p:cTn id="20" dur="500"/>
                                        <p:tgtEl>
                                          <p:spTgt spid="3">
                                            <p:txEl>
                                              <p:pRg st="5" end="5"/>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left)">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E15C-0536-9B47-8EB4-D6552E3C42F0}"/>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09E835A2-BAC0-BE49-9C00-EE43EDA22DF2}"/>
              </a:ext>
            </a:extLst>
          </p:cNvPr>
          <p:cNvSpPr>
            <a:spLocks noGrp="1"/>
          </p:cNvSpPr>
          <p:nvPr>
            <p:ph idx="1"/>
          </p:nvPr>
        </p:nvSpPr>
        <p:spPr>
          <a:xfrm>
            <a:off x="169333" y="1327639"/>
            <a:ext cx="11887988" cy="4526624"/>
          </a:xfrm>
        </p:spPr>
        <p:txBody>
          <a:bodyPr>
            <a:normAutofit/>
          </a:bodyPr>
          <a:lstStyle/>
          <a:p>
            <a:r>
              <a:rPr lang="en-US" dirty="0"/>
              <a:t>Patients with stable CAD and moderate to severe ischemia had significant, durable improvements in angina control and quality of life with an invasive strategy </a:t>
            </a:r>
            <a:r>
              <a:rPr lang="en-US" i="1" dirty="0"/>
              <a:t>if they had angina</a:t>
            </a:r>
            <a:r>
              <a:rPr lang="en-US" dirty="0"/>
              <a:t> (daily/weekly or monthly)</a:t>
            </a:r>
          </a:p>
          <a:p>
            <a:endParaRPr lang="en-US" dirty="0"/>
          </a:p>
          <a:p>
            <a:r>
              <a:rPr lang="en-US" dirty="0"/>
              <a:t>In patients without angina, an invasive strategy led to minimal symptom or quality of life benefits, as compared with a conservative strategy</a:t>
            </a:r>
          </a:p>
          <a:p>
            <a:endParaRPr lang="en-US" dirty="0"/>
          </a:p>
          <a:p>
            <a:r>
              <a:rPr lang="en-US" dirty="0"/>
              <a:t>In patients with angina, shared decision-making should occur to align treatment with patients’ goals and preferences</a:t>
            </a:r>
          </a:p>
        </p:txBody>
      </p:sp>
    </p:spTree>
    <p:extLst>
      <p:ext uri="{BB962C8B-B14F-4D97-AF65-F5344CB8AC3E}">
        <p14:creationId xmlns:p14="http://schemas.microsoft.com/office/powerpoint/2010/main" val="417296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A6A6A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A6A6A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03A1E-CF09-F143-BD31-484E41D6799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64E2E47A-70D6-1E4E-AD58-ED90C4FEFBB1}"/>
              </a:ext>
            </a:extLst>
          </p:cNvPr>
          <p:cNvSpPr>
            <a:spLocks noGrp="1"/>
          </p:cNvSpPr>
          <p:nvPr>
            <p:ph idx="1"/>
          </p:nvPr>
        </p:nvSpPr>
        <p:spPr>
          <a:xfrm>
            <a:off x="328245" y="1327639"/>
            <a:ext cx="11347939" cy="4389990"/>
          </a:xfrm>
        </p:spPr>
        <p:txBody>
          <a:bodyPr>
            <a:normAutofit fontScale="92500" lnSpcReduction="10000"/>
          </a:bodyPr>
          <a:lstStyle/>
          <a:p>
            <a:pPr>
              <a:lnSpc>
                <a:spcPct val="200000"/>
              </a:lnSpc>
            </a:pPr>
            <a:r>
              <a:rPr lang="en-US" dirty="0"/>
              <a:t>Quality of Life Core Lab: Philip Jones, Dan Mark, </a:t>
            </a:r>
            <a:r>
              <a:rPr lang="en-US" dirty="0" err="1"/>
              <a:t>Khaula</a:t>
            </a:r>
            <a:r>
              <a:rPr lang="en-US" dirty="0"/>
              <a:t> Baloch, Lisa Hatch</a:t>
            </a:r>
          </a:p>
          <a:p>
            <a:pPr>
              <a:lnSpc>
                <a:spcPct val="200000"/>
              </a:lnSpc>
            </a:pPr>
            <a:r>
              <a:rPr lang="en-US" dirty="0"/>
              <a:t>ISCHEMIA Trial Chair &amp; Co-Chair: Judith Hochman, David </a:t>
            </a:r>
            <a:r>
              <a:rPr lang="en-US" dirty="0" err="1"/>
              <a:t>Maron</a:t>
            </a:r>
            <a:endParaRPr lang="en-US" dirty="0"/>
          </a:p>
          <a:p>
            <a:pPr>
              <a:lnSpc>
                <a:spcPct val="200000"/>
              </a:lnSpc>
            </a:pPr>
            <a:r>
              <a:rPr lang="en-US" dirty="0"/>
              <a:t>ISCHEMIA Analytic Center and DSMB: Sean O’Brien, Frank Harrell</a:t>
            </a:r>
          </a:p>
          <a:p>
            <a:pPr>
              <a:lnSpc>
                <a:spcPct val="200000"/>
              </a:lnSpc>
            </a:pPr>
            <a:r>
              <a:rPr lang="en-US" dirty="0"/>
              <a:t>ISCHEMIA Site PIs and Data Coordinators</a:t>
            </a:r>
          </a:p>
          <a:p>
            <a:pPr>
              <a:lnSpc>
                <a:spcPct val="200000"/>
              </a:lnSpc>
            </a:pPr>
            <a:r>
              <a:rPr lang="en-US" dirty="0"/>
              <a:t>The Patients volunteering to participate in ISCHEMIA</a:t>
            </a:r>
          </a:p>
        </p:txBody>
      </p:sp>
    </p:spTree>
    <p:extLst>
      <p:ext uri="{BB962C8B-B14F-4D97-AF65-F5344CB8AC3E}">
        <p14:creationId xmlns:p14="http://schemas.microsoft.com/office/powerpoint/2010/main" val="2159732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25ABD153-6ACE-ED48-917C-774824157B4E}"/>
              </a:ext>
            </a:extLst>
          </p:cNvPr>
          <p:cNvSpPr>
            <a:spLocks noGrp="1" noChangeArrowheads="1"/>
          </p:cNvSpPr>
          <p:nvPr>
            <p:ph type="title"/>
          </p:nvPr>
        </p:nvSpPr>
        <p:spPr>
          <a:xfrm>
            <a:off x="152400" y="685800"/>
            <a:ext cx="11577638" cy="452438"/>
          </a:xfrm>
        </p:spPr>
        <p:txBody>
          <a:bodyPr>
            <a:normAutofit fontScale="90000"/>
          </a:bodyPr>
          <a:lstStyle/>
          <a:p>
            <a:r>
              <a:rPr lang="en-US" altLang="en-US" sz="4400" dirty="0">
                <a:ea typeface="ＭＳ Ｐゴシック" panose="020B0600070205080204" pitchFamily="34" charset="-128"/>
              </a:rPr>
              <a:t>ISCHEMIA QoL Research Question</a:t>
            </a:r>
          </a:p>
        </p:txBody>
      </p:sp>
      <p:sp>
        <p:nvSpPr>
          <p:cNvPr id="6" name="Content Placeholder 2">
            <a:extLst>
              <a:ext uri="{FF2B5EF4-FFF2-40B4-BE49-F238E27FC236}">
                <a16:creationId xmlns:a16="http://schemas.microsoft.com/office/drawing/2014/main" id="{16D8196E-B403-B646-82BA-45AEF7001F78}"/>
              </a:ext>
            </a:extLst>
          </p:cNvPr>
          <p:cNvSpPr>
            <a:spLocks noGrp="1" noChangeArrowheads="1"/>
          </p:cNvSpPr>
          <p:nvPr>
            <p:ph idx="1"/>
          </p:nvPr>
        </p:nvSpPr>
        <p:spPr>
          <a:xfrm>
            <a:off x="252249" y="1828800"/>
            <a:ext cx="11372192" cy="3121111"/>
          </a:xfrm>
        </p:spPr>
        <p:txBody>
          <a:bodyPr>
            <a:normAutofit/>
          </a:bodyPr>
          <a:lstStyle/>
          <a:p>
            <a:pPr marL="0" indent="0" algn="ctr">
              <a:buNone/>
            </a:pPr>
            <a:r>
              <a:rPr lang="en-US" altLang="en-US" sz="4400" dirty="0"/>
              <a:t>In a stable patient with at least moderate ischemia, does an invasive strategy…</a:t>
            </a:r>
          </a:p>
          <a:p>
            <a:pPr marL="0" indent="0" algn="ctr">
              <a:buNone/>
            </a:pPr>
            <a:r>
              <a:rPr lang="en-US" altLang="en-US" sz="4400" i="1" dirty="0">
                <a:solidFill>
                  <a:srgbClr val="FF0000"/>
                </a:solidFill>
              </a:rPr>
              <a:t>improve patients’ health status (their symptoms, function and quality of life)</a:t>
            </a:r>
            <a:r>
              <a:rPr lang="en-US" altLang="en-US" sz="4400" dirty="0">
                <a:solidFill>
                  <a:srgbClr val="FF0000"/>
                </a:solidFill>
              </a:rPr>
              <a:t>?</a:t>
            </a:r>
          </a:p>
        </p:txBody>
      </p:sp>
    </p:spTree>
    <p:extLst>
      <p:ext uri="{BB962C8B-B14F-4D97-AF65-F5344CB8AC3E}">
        <p14:creationId xmlns:p14="http://schemas.microsoft.com/office/powerpoint/2010/main" val="2953902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Tree>
    <p:extLst>
      <p:ext uri="{BB962C8B-B14F-4D97-AF65-F5344CB8AC3E}">
        <p14:creationId xmlns:p14="http://schemas.microsoft.com/office/powerpoint/2010/main" val="1660967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9F13DC86-D2A7-7743-B76F-CB2591CA63C6}"/>
              </a:ext>
            </a:extLst>
          </p:cNvPr>
          <p:cNvSpPr>
            <a:spLocks noGrp="1" noChangeArrowheads="1"/>
          </p:cNvSpPr>
          <p:nvPr>
            <p:ph type="title"/>
          </p:nvPr>
        </p:nvSpPr>
        <p:spPr>
          <a:xfrm>
            <a:off x="3162300" y="84138"/>
            <a:ext cx="8001000" cy="876300"/>
          </a:xfrm>
        </p:spPr>
        <p:txBody>
          <a:bodyPr/>
          <a:lstStyle/>
          <a:p>
            <a:r>
              <a:rPr lang="en-US" altLang="en-US">
                <a:ea typeface="ＭＳ Ｐゴシック" panose="020B0600070205080204" pitchFamily="34" charset="-128"/>
              </a:rPr>
              <a:t>SIHD Management after ISCHEMIA</a:t>
            </a:r>
          </a:p>
        </p:txBody>
      </p:sp>
      <p:sp>
        <p:nvSpPr>
          <p:cNvPr id="20482" name="Oval 6">
            <a:extLst>
              <a:ext uri="{FF2B5EF4-FFF2-40B4-BE49-F238E27FC236}">
                <a16:creationId xmlns:a16="http://schemas.microsoft.com/office/drawing/2014/main" id="{90DB8FC7-93EE-5F40-BC3E-DFF9CC365CAE}"/>
              </a:ext>
            </a:extLst>
          </p:cNvPr>
          <p:cNvSpPr>
            <a:spLocks noChangeArrowheads="1"/>
          </p:cNvSpPr>
          <p:nvPr/>
        </p:nvSpPr>
        <p:spPr bwMode="auto">
          <a:xfrm>
            <a:off x="5143500" y="1143000"/>
            <a:ext cx="2209800" cy="990600"/>
          </a:xfrm>
          <a:prstGeom prst="ellipse">
            <a:avLst/>
          </a:prstGeom>
          <a:noFill/>
          <a:ln w="38100">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Aft>
                <a:spcPct val="0"/>
              </a:spcAft>
              <a:buClr>
                <a:srgbClr val="FAFD00"/>
              </a:buClr>
              <a:buNone/>
            </a:pPr>
            <a:r>
              <a:rPr lang="en-US" altLang="en-US" sz="2000">
                <a:solidFill>
                  <a:srgbClr val="FAFD00"/>
                </a:solidFill>
              </a:rPr>
              <a:t>Patients with Stable CAD</a:t>
            </a:r>
          </a:p>
        </p:txBody>
      </p:sp>
      <p:sp>
        <p:nvSpPr>
          <p:cNvPr id="20483" name="Rounded Rectangle 7">
            <a:extLst>
              <a:ext uri="{FF2B5EF4-FFF2-40B4-BE49-F238E27FC236}">
                <a16:creationId xmlns:a16="http://schemas.microsoft.com/office/drawing/2014/main" id="{E404DB89-DC60-4843-92DA-2C62DAC6654E}"/>
              </a:ext>
            </a:extLst>
          </p:cNvPr>
          <p:cNvSpPr>
            <a:spLocks noChangeArrowheads="1"/>
          </p:cNvSpPr>
          <p:nvPr/>
        </p:nvSpPr>
        <p:spPr bwMode="auto">
          <a:xfrm>
            <a:off x="5143500" y="2362200"/>
            <a:ext cx="2209800" cy="838200"/>
          </a:xfrm>
          <a:prstGeom prst="roundRect">
            <a:avLst>
              <a:gd name="adj" fmla="val 16667"/>
            </a:avLst>
          </a:prstGeom>
          <a:noFill/>
          <a:ln w="38100">
            <a:solidFill>
              <a:srgbClr val="FAFD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Aft>
                <a:spcPct val="0"/>
              </a:spcAft>
              <a:buClr>
                <a:srgbClr val="FAFD00"/>
              </a:buClr>
              <a:buNone/>
            </a:pPr>
            <a:r>
              <a:rPr lang="en-US" altLang="en-US" sz="2000">
                <a:solidFill>
                  <a:srgbClr val="FAFD00"/>
                </a:solidFill>
              </a:rPr>
              <a:t>Optimal Medical Therapy</a:t>
            </a:r>
          </a:p>
        </p:txBody>
      </p:sp>
      <p:grpSp>
        <p:nvGrpSpPr>
          <p:cNvPr id="2" name="Group 59">
            <a:extLst>
              <a:ext uri="{FF2B5EF4-FFF2-40B4-BE49-F238E27FC236}">
                <a16:creationId xmlns:a16="http://schemas.microsoft.com/office/drawing/2014/main" id="{6B156D54-12DE-E443-8FB7-9158A1B6502C}"/>
              </a:ext>
            </a:extLst>
          </p:cNvPr>
          <p:cNvGrpSpPr>
            <a:grpSpLocks/>
          </p:cNvGrpSpPr>
          <p:nvPr/>
        </p:nvGrpSpPr>
        <p:grpSpPr bwMode="auto">
          <a:xfrm>
            <a:off x="3429000" y="3505200"/>
            <a:ext cx="2209800" cy="1828800"/>
            <a:chOff x="1943100" y="3505200"/>
            <a:chExt cx="2209800" cy="1828800"/>
          </a:xfrm>
        </p:grpSpPr>
        <p:sp>
          <p:nvSpPr>
            <p:cNvPr id="20512" name="Rounded Rectangle 9">
              <a:extLst>
                <a:ext uri="{FF2B5EF4-FFF2-40B4-BE49-F238E27FC236}">
                  <a16:creationId xmlns:a16="http://schemas.microsoft.com/office/drawing/2014/main" id="{BB3B2B9C-FEFC-FD4E-89C1-545C194AF965}"/>
                </a:ext>
              </a:extLst>
            </p:cNvPr>
            <p:cNvSpPr>
              <a:spLocks noChangeArrowheads="1"/>
            </p:cNvSpPr>
            <p:nvPr/>
          </p:nvSpPr>
          <p:spPr bwMode="auto">
            <a:xfrm>
              <a:off x="1943100" y="4495800"/>
              <a:ext cx="2209800" cy="838200"/>
            </a:xfrm>
            <a:prstGeom prst="roundRect">
              <a:avLst>
                <a:gd name="adj" fmla="val 16667"/>
              </a:avLst>
            </a:prstGeom>
            <a:noFill/>
            <a:ln w="38100">
              <a:solidFill>
                <a:srgbClr val="FAFD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Aft>
                  <a:spcPct val="0"/>
                </a:spcAft>
                <a:buClr>
                  <a:srgbClr val="FAFD00"/>
                </a:buClr>
                <a:buNone/>
              </a:pPr>
              <a:r>
                <a:rPr lang="en-US" altLang="en-US" sz="2000">
                  <a:solidFill>
                    <a:srgbClr val="FAFD00"/>
                  </a:solidFill>
                </a:rPr>
                <a:t>Cath ± Revasc</a:t>
              </a:r>
            </a:p>
          </p:txBody>
        </p:sp>
        <p:cxnSp>
          <p:nvCxnSpPr>
            <p:cNvPr id="20513" name="Elbow Connector 15">
              <a:extLst>
                <a:ext uri="{FF2B5EF4-FFF2-40B4-BE49-F238E27FC236}">
                  <a16:creationId xmlns:a16="http://schemas.microsoft.com/office/drawing/2014/main" id="{C6733840-8D94-D74C-A1F5-A45EE0622788}"/>
                </a:ext>
              </a:extLst>
            </p:cNvPr>
            <p:cNvCxnSpPr>
              <a:cxnSpLocks noChangeShapeType="1"/>
              <a:endCxn id="20512" idx="0"/>
            </p:cNvCxnSpPr>
            <p:nvPr/>
          </p:nvCxnSpPr>
          <p:spPr bwMode="auto">
            <a:xfrm rot="10800000" flipV="1">
              <a:off x="3048000" y="4000500"/>
              <a:ext cx="647700" cy="495300"/>
            </a:xfrm>
            <a:prstGeom prst="bentConnector2">
              <a:avLst/>
            </a:prstGeom>
            <a:noFill/>
            <a:ln w="38100">
              <a:solidFill>
                <a:srgbClr val="FAFD00"/>
              </a:solidFill>
              <a:round/>
              <a:headEnd type="none" w="sm" len="sm"/>
              <a:tailEnd type="arrow" w="med" len="med"/>
            </a:ln>
            <a:extLst>
              <a:ext uri="{909E8E84-426E-40DD-AFC4-6F175D3DCCD1}">
                <a14:hiddenFill xmlns:a14="http://schemas.microsoft.com/office/drawing/2010/main">
                  <a:noFill/>
                </a14:hiddenFill>
              </a:ext>
            </a:extLst>
          </p:spPr>
        </p:cxnSp>
        <p:sp>
          <p:nvSpPr>
            <p:cNvPr id="20514" name="TextBox 32">
              <a:extLst>
                <a:ext uri="{FF2B5EF4-FFF2-40B4-BE49-F238E27FC236}">
                  <a16:creationId xmlns:a16="http://schemas.microsoft.com/office/drawing/2014/main" id="{8FCD3950-EE63-7B4E-91EE-8770701542E4}"/>
                </a:ext>
              </a:extLst>
            </p:cNvPr>
            <p:cNvSpPr txBox="1">
              <a:spLocks noChangeArrowheads="1"/>
            </p:cNvSpPr>
            <p:nvPr/>
          </p:nvSpPr>
          <p:spPr bwMode="auto">
            <a:xfrm>
              <a:off x="2933700" y="3505200"/>
              <a:ext cx="685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0" fontAlgn="base" hangingPunct="0">
                <a:spcAft>
                  <a:spcPct val="0"/>
                </a:spcAft>
                <a:buClr>
                  <a:srgbClr val="FAFD00"/>
                </a:buClr>
                <a:buNone/>
              </a:pPr>
              <a:r>
                <a:rPr lang="en-US" altLang="en-US" sz="2000">
                  <a:solidFill>
                    <a:srgbClr val="FAFD00"/>
                  </a:solidFill>
                </a:rPr>
                <a:t>Yes</a:t>
              </a:r>
            </a:p>
          </p:txBody>
        </p:sp>
      </p:grpSp>
      <p:grpSp>
        <p:nvGrpSpPr>
          <p:cNvPr id="3" name="Group 60">
            <a:extLst>
              <a:ext uri="{FF2B5EF4-FFF2-40B4-BE49-F238E27FC236}">
                <a16:creationId xmlns:a16="http://schemas.microsoft.com/office/drawing/2014/main" id="{0878BA40-D7C4-A441-A0E0-DD0A5FB3DF0D}"/>
              </a:ext>
            </a:extLst>
          </p:cNvPr>
          <p:cNvGrpSpPr>
            <a:grpSpLocks/>
          </p:cNvGrpSpPr>
          <p:nvPr/>
        </p:nvGrpSpPr>
        <p:grpSpPr bwMode="auto">
          <a:xfrm>
            <a:off x="6972300" y="3505200"/>
            <a:ext cx="2209800" cy="1905000"/>
            <a:chOff x="5486400" y="3505200"/>
            <a:chExt cx="2209800" cy="1905000"/>
          </a:xfrm>
        </p:grpSpPr>
        <p:sp>
          <p:nvSpPr>
            <p:cNvPr id="20509" name="Oval 10">
              <a:extLst>
                <a:ext uri="{FF2B5EF4-FFF2-40B4-BE49-F238E27FC236}">
                  <a16:creationId xmlns:a16="http://schemas.microsoft.com/office/drawing/2014/main" id="{0870BE70-FFFD-724D-85F5-9C51299A9122}"/>
                </a:ext>
              </a:extLst>
            </p:cNvPr>
            <p:cNvSpPr>
              <a:spLocks noChangeArrowheads="1"/>
            </p:cNvSpPr>
            <p:nvPr/>
          </p:nvSpPr>
          <p:spPr bwMode="auto">
            <a:xfrm>
              <a:off x="5486400" y="4419600"/>
              <a:ext cx="2209800" cy="990600"/>
            </a:xfrm>
            <a:prstGeom prst="ellipse">
              <a:avLst/>
            </a:prstGeom>
            <a:noFill/>
            <a:ln w="38100">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Aft>
                  <a:spcPct val="0"/>
                </a:spcAft>
                <a:buClr>
                  <a:srgbClr val="FAFD00"/>
                </a:buClr>
                <a:buNone/>
              </a:pPr>
              <a:r>
                <a:rPr lang="en-US" altLang="en-US" sz="2000">
                  <a:solidFill>
                    <a:srgbClr val="FAFD00"/>
                  </a:solidFill>
                </a:rPr>
                <a:t>Residual Symptoms?</a:t>
              </a:r>
            </a:p>
          </p:txBody>
        </p:sp>
        <p:cxnSp>
          <p:nvCxnSpPr>
            <p:cNvPr id="20510" name="Elbow Connector 15">
              <a:extLst>
                <a:ext uri="{FF2B5EF4-FFF2-40B4-BE49-F238E27FC236}">
                  <a16:creationId xmlns:a16="http://schemas.microsoft.com/office/drawing/2014/main" id="{4E1E0B3C-FD8E-5040-BFE5-1D082AD4E621}"/>
                </a:ext>
              </a:extLst>
            </p:cNvPr>
            <p:cNvCxnSpPr>
              <a:cxnSpLocks noChangeShapeType="1"/>
              <a:stCxn id="20497" idx="6"/>
              <a:endCxn id="20509" idx="0"/>
            </p:cNvCxnSpPr>
            <p:nvPr/>
          </p:nvCxnSpPr>
          <p:spPr bwMode="auto">
            <a:xfrm>
              <a:off x="5867400" y="3924623"/>
              <a:ext cx="723900" cy="494977"/>
            </a:xfrm>
            <a:prstGeom prst="bentConnector2">
              <a:avLst/>
            </a:prstGeom>
            <a:noFill/>
            <a:ln w="38100">
              <a:solidFill>
                <a:srgbClr val="FAFD00"/>
              </a:solidFill>
              <a:round/>
              <a:headEnd type="none" w="sm" len="sm"/>
              <a:tailEnd type="arrow" w="med" len="med"/>
            </a:ln>
            <a:extLst>
              <a:ext uri="{909E8E84-426E-40DD-AFC4-6F175D3DCCD1}">
                <a14:hiddenFill xmlns:a14="http://schemas.microsoft.com/office/drawing/2010/main">
                  <a:noFill/>
                </a14:hiddenFill>
              </a:ext>
            </a:extLst>
          </p:spPr>
        </p:cxnSp>
        <p:sp>
          <p:nvSpPr>
            <p:cNvPr id="20511" name="TextBox 33">
              <a:extLst>
                <a:ext uri="{FF2B5EF4-FFF2-40B4-BE49-F238E27FC236}">
                  <a16:creationId xmlns:a16="http://schemas.microsoft.com/office/drawing/2014/main" id="{59DC77E8-EC85-3941-9303-FD7BF79C0D9E}"/>
                </a:ext>
              </a:extLst>
            </p:cNvPr>
            <p:cNvSpPr txBox="1">
              <a:spLocks noChangeArrowheads="1"/>
            </p:cNvSpPr>
            <p:nvPr/>
          </p:nvSpPr>
          <p:spPr bwMode="auto">
            <a:xfrm>
              <a:off x="5905500" y="3505200"/>
              <a:ext cx="685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0" fontAlgn="base" hangingPunct="0">
                <a:spcAft>
                  <a:spcPct val="0"/>
                </a:spcAft>
                <a:buClr>
                  <a:srgbClr val="FAFD00"/>
                </a:buClr>
                <a:buNone/>
              </a:pPr>
              <a:r>
                <a:rPr lang="en-US" altLang="en-US" sz="2000">
                  <a:solidFill>
                    <a:srgbClr val="FAFD00"/>
                  </a:solidFill>
                </a:rPr>
                <a:t>No</a:t>
              </a:r>
            </a:p>
          </p:txBody>
        </p:sp>
      </p:grpSp>
      <p:grpSp>
        <p:nvGrpSpPr>
          <p:cNvPr id="4" name="Group 62">
            <a:extLst>
              <a:ext uri="{FF2B5EF4-FFF2-40B4-BE49-F238E27FC236}">
                <a16:creationId xmlns:a16="http://schemas.microsoft.com/office/drawing/2014/main" id="{11A0A093-2ED0-DF46-8519-27DFAF5D18D9}"/>
              </a:ext>
            </a:extLst>
          </p:cNvPr>
          <p:cNvGrpSpPr>
            <a:grpSpLocks/>
          </p:cNvGrpSpPr>
          <p:nvPr/>
        </p:nvGrpSpPr>
        <p:grpSpPr bwMode="auto">
          <a:xfrm>
            <a:off x="4533900" y="5334000"/>
            <a:ext cx="1943100" cy="1295400"/>
            <a:chOff x="3048000" y="5334000"/>
            <a:chExt cx="1943100" cy="1295400"/>
          </a:xfrm>
        </p:grpSpPr>
        <p:cxnSp>
          <p:nvCxnSpPr>
            <p:cNvPr id="20507" name="Shape 19">
              <a:extLst>
                <a:ext uri="{FF2B5EF4-FFF2-40B4-BE49-F238E27FC236}">
                  <a16:creationId xmlns:a16="http://schemas.microsoft.com/office/drawing/2014/main" id="{1C038962-19D3-DD4A-B097-43D2CE92E889}"/>
                </a:ext>
              </a:extLst>
            </p:cNvPr>
            <p:cNvCxnSpPr>
              <a:cxnSpLocks noChangeShapeType="1"/>
              <a:stCxn id="20505" idx="1"/>
              <a:endCxn id="20512" idx="2"/>
            </p:cNvCxnSpPr>
            <p:nvPr/>
          </p:nvCxnSpPr>
          <p:spPr bwMode="auto">
            <a:xfrm rot="10800000">
              <a:off x="3048000" y="5334000"/>
              <a:ext cx="1943100" cy="952500"/>
            </a:xfrm>
            <a:prstGeom prst="bentConnector2">
              <a:avLst/>
            </a:prstGeom>
            <a:noFill/>
            <a:ln w="38100">
              <a:solidFill>
                <a:srgbClr val="FAFD00"/>
              </a:solidFill>
              <a:round/>
              <a:headEnd type="none" w="sm" len="sm"/>
              <a:tailEnd type="arrow" w="med" len="med"/>
            </a:ln>
            <a:extLst>
              <a:ext uri="{909E8E84-426E-40DD-AFC4-6F175D3DCCD1}">
                <a14:hiddenFill xmlns:a14="http://schemas.microsoft.com/office/drawing/2010/main">
                  <a:noFill/>
                </a14:hiddenFill>
              </a:ext>
            </a:extLst>
          </p:spPr>
        </p:cxnSp>
        <p:sp>
          <p:nvSpPr>
            <p:cNvPr id="20508" name="TextBox 34">
              <a:extLst>
                <a:ext uri="{FF2B5EF4-FFF2-40B4-BE49-F238E27FC236}">
                  <a16:creationId xmlns:a16="http://schemas.microsoft.com/office/drawing/2014/main" id="{2E00C0FD-0292-5249-B405-B770BAAA308E}"/>
                </a:ext>
              </a:extLst>
            </p:cNvPr>
            <p:cNvSpPr txBox="1">
              <a:spLocks noChangeArrowheads="1"/>
            </p:cNvSpPr>
            <p:nvPr/>
          </p:nvSpPr>
          <p:spPr bwMode="auto">
            <a:xfrm>
              <a:off x="3238500" y="6229290"/>
              <a:ext cx="152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0" fontAlgn="base" hangingPunct="0">
                <a:spcAft>
                  <a:spcPct val="0"/>
                </a:spcAft>
                <a:buClr>
                  <a:srgbClr val="FAFD00"/>
                </a:buClr>
                <a:buNone/>
              </a:pPr>
              <a:r>
                <a:rPr lang="en-US" altLang="en-US" sz="2000">
                  <a:solidFill>
                    <a:srgbClr val="FAFD00"/>
                  </a:solidFill>
                </a:rPr>
                <a:t>Unsatisfied</a:t>
              </a:r>
            </a:p>
          </p:txBody>
        </p:sp>
      </p:grpSp>
      <p:grpSp>
        <p:nvGrpSpPr>
          <p:cNvPr id="5" name="Group 64">
            <a:extLst>
              <a:ext uri="{FF2B5EF4-FFF2-40B4-BE49-F238E27FC236}">
                <a16:creationId xmlns:a16="http://schemas.microsoft.com/office/drawing/2014/main" id="{D8553994-5CA4-104C-ABC1-750BD21B6A75}"/>
              </a:ext>
            </a:extLst>
          </p:cNvPr>
          <p:cNvGrpSpPr>
            <a:grpSpLocks/>
          </p:cNvGrpSpPr>
          <p:nvPr/>
        </p:nvGrpSpPr>
        <p:grpSpPr bwMode="auto">
          <a:xfrm>
            <a:off x="6477000" y="5410200"/>
            <a:ext cx="3200400" cy="1295400"/>
            <a:chOff x="4991100" y="5410200"/>
            <a:chExt cx="3200400" cy="1295400"/>
          </a:xfrm>
        </p:grpSpPr>
        <p:grpSp>
          <p:nvGrpSpPr>
            <p:cNvPr id="20503" name="Group 61">
              <a:extLst>
                <a:ext uri="{FF2B5EF4-FFF2-40B4-BE49-F238E27FC236}">
                  <a16:creationId xmlns:a16="http://schemas.microsoft.com/office/drawing/2014/main" id="{AC0EFC3B-A65F-EC49-B8D4-4ACE30B0B856}"/>
                </a:ext>
              </a:extLst>
            </p:cNvPr>
            <p:cNvGrpSpPr>
              <a:grpSpLocks/>
            </p:cNvGrpSpPr>
            <p:nvPr/>
          </p:nvGrpSpPr>
          <p:grpSpPr bwMode="auto">
            <a:xfrm>
              <a:off x="4991100" y="5410200"/>
              <a:ext cx="3200400" cy="1295400"/>
              <a:chOff x="4991100" y="5410200"/>
              <a:chExt cx="3200400" cy="1295400"/>
            </a:xfrm>
          </p:grpSpPr>
          <p:sp>
            <p:nvSpPr>
              <p:cNvPr id="20505" name="Rounded Rectangle 23">
                <a:extLst>
                  <a:ext uri="{FF2B5EF4-FFF2-40B4-BE49-F238E27FC236}">
                    <a16:creationId xmlns:a16="http://schemas.microsoft.com/office/drawing/2014/main" id="{1D3A9D41-BC53-F141-B3EA-C5943FE90B55}"/>
                  </a:ext>
                </a:extLst>
              </p:cNvPr>
              <p:cNvSpPr>
                <a:spLocks noChangeArrowheads="1"/>
              </p:cNvSpPr>
              <p:nvPr/>
            </p:nvSpPr>
            <p:spPr bwMode="auto">
              <a:xfrm>
                <a:off x="4991100" y="5867400"/>
                <a:ext cx="3200400" cy="838200"/>
              </a:xfrm>
              <a:prstGeom prst="roundRect">
                <a:avLst>
                  <a:gd name="adj" fmla="val 16667"/>
                </a:avLst>
              </a:prstGeom>
              <a:noFill/>
              <a:ln w="38100">
                <a:solidFill>
                  <a:srgbClr val="FAFD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Aft>
                    <a:spcPct val="0"/>
                  </a:spcAft>
                  <a:buClr>
                    <a:srgbClr val="FAFD00"/>
                  </a:buClr>
                  <a:buNone/>
                </a:pPr>
                <a:r>
                  <a:rPr lang="en-US" altLang="en-US" sz="2000">
                    <a:solidFill>
                      <a:srgbClr val="FAFD00"/>
                    </a:solidFill>
                  </a:rPr>
                  <a:t>Pt Discussion/Preferences for current Symptoms</a:t>
                </a:r>
              </a:p>
            </p:txBody>
          </p:sp>
          <p:cxnSp>
            <p:nvCxnSpPr>
              <p:cNvPr id="20506" name="Straight Arrow Connector 25">
                <a:extLst>
                  <a:ext uri="{FF2B5EF4-FFF2-40B4-BE49-F238E27FC236}">
                    <a16:creationId xmlns:a16="http://schemas.microsoft.com/office/drawing/2014/main" id="{64CB93A5-147D-984B-9241-4B6148737301}"/>
                  </a:ext>
                </a:extLst>
              </p:cNvPr>
              <p:cNvCxnSpPr>
                <a:cxnSpLocks noChangeShapeType="1"/>
                <a:stCxn id="20509" idx="4"/>
                <a:endCxn id="20505" idx="0"/>
              </p:cNvCxnSpPr>
              <p:nvPr/>
            </p:nvCxnSpPr>
            <p:spPr bwMode="auto">
              <a:xfrm>
                <a:off x="6591300" y="5410200"/>
                <a:ext cx="0" cy="457200"/>
              </a:xfrm>
              <a:prstGeom prst="straightConnector1">
                <a:avLst/>
              </a:prstGeom>
              <a:noFill/>
              <a:ln w="38100">
                <a:solidFill>
                  <a:srgbClr val="FAFD00"/>
                </a:solidFill>
                <a:round/>
                <a:headEnd type="none" w="sm" len="sm"/>
                <a:tailEnd type="arrow" w="med" len="med"/>
              </a:ln>
              <a:extLst>
                <a:ext uri="{909E8E84-426E-40DD-AFC4-6F175D3DCCD1}">
                  <a14:hiddenFill xmlns:a14="http://schemas.microsoft.com/office/drawing/2010/main">
                    <a:noFill/>
                  </a14:hiddenFill>
                </a:ext>
              </a:extLst>
            </p:spPr>
          </p:cxnSp>
        </p:grpSp>
        <p:sp>
          <p:nvSpPr>
            <p:cNvPr id="20504" name="TextBox 51">
              <a:extLst>
                <a:ext uri="{FF2B5EF4-FFF2-40B4-BE49-F238E27FC236}">
                  <a16:creationId xmlns:a16="http://schemas.microsoft.com/office/drawing/2014/main" id="{1F4838D0-45FF-4645-9913-6BF56E5522A8}"/>
                </a:ext>
              </a:extLst>
            </p:cNvPr>
            <p:cNvSpPr txBox="1">
              <a:spLocks noChangeArrowheads="1"/>
            </p:cNvSpPr>
            <p:nvPr/>
          </p:nvSpPr>
          <p:spPr bwMode="auto">
            <a:xfrm>
              <a:off x="5829300" y="5410200"/>
              <a:ext cx="685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r" eaLnBrk="0" fontAlgn="base" hangingPunct="0">
                <a:spcAft>
                  <a:spcPct val="0"/>
                </a:spcAft>
                <a:buClr>
                  <a:srgbClr val="FAFD00"/>
                </a:buClr>
                <a:buNone/>
              </a:pPr>
              <a:r>
                <a:rPr lang="en-US" altLang="en-US" sz="2000">
                  <a:solidFill>
                    <a:srgbClr val="FAFD00"/>
                  </a:solidFill>
                </a:rPr>
                <a:t>Yes</a:t>
              </a:r>
            </a:p>
          </p:txBody>
        </p:sp>
      </p:grpSp>
      <p:grpSp>
        <p:nvGrpSpPr>
          <p:cNvPr id="7" name="Group 63">
            <a:extLst>
              <a:ext uri="{FF2B5EF4-FFF2-40B4-BE49-F238E27FC236}">
                <a16:creationId xmlns:a16="http://schemas.microsoft.com/office/drawing/2014/main" id="{A03DAEF0-B189-3D49-B355-75FA83A66A64}"/>
              </a:ext>
            </a:extLst>
          </p:cNvPr>
          <p:cNvGrpSpPr>
            <a:grpSpLocks/>
          </p:cNvGrpSpPr>
          <p:nvPr/>
        </p:nvGrpSpPr>
        <p:grpSpPr bwMode="auto">
          <a:xfrm>
            <a:off x="7391400" y="2286000"/>
            <a:ext cx="2514600" cy="3962400"/>
            <a:chOff x="5905500" y="2286000"/>
            <a:chExt cx="2514600" cy="3962400"/>
          </a:xfrm>
        </p:grpSpPr>
        <p:cxnSp>
          <p:nvCxnSpPr>
            <p:cNvPr id="20499" name="Elbow Connector 21">
              <a:extLst>
                <a:ext uri="{FF2B5EF4-FFF2-40B4-BE49-F238E27FC236}">
                  <a16:creationId xmlns:a16="http://schemas.microsoft.com/office/drawing/2014/main" id="{4DD894F5-21DD-E54E-A078-DD84A90C74BB}"/>
                </a:ext>
              </a:extLst>
            </p:cNvPr>
            <p:cNvCxnSpPr>
              <a:cxnSpLocks noChangeShapeType="1"/>
            </p:cNvCxnSpPr>
            <p:nvPr/>
          </p:nvCxnSpPr>
          <p:spPr bwMode="auto">
            <a:xfrm flipH="1" flipV="1">
              <a:off x="5905500" y="2743200"/>
              <a:ext cx="2324100" cy="3505200"/>
            </a:xfrm>
            <a:prstGeom prst="bentConnector3">
              <a:avLst>
                <a:gd name="adj1" fmla="val -9838"/>
              </a:avLst>
            </a:prstGeom>
            <a:noFill/>
            <a:ln w="38100">
              <a:solidFill>
                <a:srgbClr val="FAFD00"/>
              </a:solidFill>
              <a:round/>
              <a:headEnd type="none" w="sm" len="sm"/>
              <a:tailEnd type="arrow" w="med" len="med"/>
            </a:ln>
            <a:extLst>
              <a:ext uri="{909E8E84-426E-40DD-AFC4-6F175D3DCCD1}">
                <a14:hiddenFill xmlns:a14="http://schemas.microsoft.com/office/drawing/2010/main">
                  <a:noFill/>
                </a14:hiddenFill>
              </a:ext>
            </a:extLst>
          </p:spPr>
        </p:cxnSp>
        <p:sp>
          <p:nvSpPr>
            <p:cNvPr id="20500" name="TextBox 35">
              <a:extLst>
                <a:ext uri="{FF2B5EF4-FFF2-40B4-BE49-F238E27FC236}">
                  <a16:creationId xmlns:a16="http://schemas.microsoft.com/office/drawing/2014/main" id="{EB1B5711-C857-CB49-A6BC-51A26DCCD284}"/>
                </a:ext>
              </a:extLst>
            </p:cNvPr>
            <p:cNvSpPr txBox="1">
              <a:spLocks noChangeArrowheads="1"/>
            </p:cNvSpPr>
            <p:nvPr/>
          </p:nvSpPr>
          <p:spPr bwMode="auto">
            <a:xfrm>
              <a:off x="6286500" y="2286000"/>
              <a:ext cx="1981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0" fontAlgn="base" hangingPunct="0">
                <a:spcAft>
                  <a:spcPct val="0"/>
                </a:spcAft>
                <a:buClr>
                  <a:srgbClr val="FAFD00"/>
                </a:buClr>
                <a:buNone/>
              </a:pPr>
              <a:r>
                <a:rPr lang="en-US" altLang="en-US" sz="2000">
                  <a:solidFill>
                    <a:srgbClr val="FAFD00"/>
                  </a:solidFill>
                </a:rPr>
                <a:t>None or Satisfied</a:t>
              </a:r>
            </a:p>
          </p:txBody>
        </p:sp>
        <p:cxnSp>
          <p:nvCxnSpPr>
            <p:cNvPr id="20501" name="Straight Arrow Connector 48">
              <a:extLst>
                <a:ext uri="{FF2B5EF4-FFF2-40B4-BE49-F238E27FC236}">
                  <a16:creationId xmlns:a16="http://schemas.microsoft.com/office/drawing/2014/main" id="{59F7D15A-97B8-0543-8953-45685135F977}"/>
                </a:ext>
              </a:extLst>
            </p:cNvPr>
            <p:cNvCxnSpPr>
              <a:cxnSpLocks noChangeShapeType="1"/>
            </p:cNvCxnSpPr>
            <p:nvPr/>
          </p:nvCxnSpPr>
          <p:spPr bwMode="auto">
            <a:xfrm>
              <a:off x="7734300" y="4914106"/>
              <a:ext cx="685800" cy="1588"/>
            </a:xfrm>
            <a:prstGeom prst="straightConnector1">
              <a:avLst/>
            </a:prstGeom>
            <a:noFill/>
            <a:ln w="38100">
              <a:solidFill>
                <a:srgbClr val="FAFD00"/>
              </a:solidFill>
              <a:round/>
              <a:headEnd type="none" w="sm" len="sm"/>
              <a:tailEnd type="arrow" w="med" len="med"/>
            </a:ln>
            <a:extLst>
              <a:ext uri="{909E8E84-426E-40DD-AFC4-6F175D3DCCD1}">
                <a14:hiddenFill xmlns:a14="http://schemas.microsoft.com/office/drawing/2010/main">
                  <a:noFill/>
                </a14:hiddenFill>
              </a:ext>
            </a:extLst>
          </p:spPr>
        </p:cxnSp>
        <p:sp>
          <p:nvSpPr>
            <p:cNvPr id="20502" name="TextBox 52">
              <a:extLst>
                <a:ext uri="{FF2B5EF4-FFF2-40B4-BE49-F238E27FC236}">
                  <a16:creationId xmlns:a16="http://schemas.microsoft.com/office/drawing/2014/main" id="{685D8ECC-3D08-4A49-A18F-A669D87C3283}"/>
                </a:ext>
              </a:extLst>
            </p:cNvPr>
            <p:cNvSpPr txBox="1">
              <a:spLocks noChangeArrowheads="1"/>
            </p:cNvSpPr>
            <p:nvPr/>
          </p:nvSpPr>
          <p:spPr bwMode="auto">
            <a:xfrm>
              <a:off x="7734300" y="4495800"/>
              <a:ext cx="685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Aft>
                  <a:spcPct val="0"/>
                </a:spcAft>
                <a:buClr>
                  <a:srgbClr val="FAFD00"/>
                </a:buClr>
                <a:buNone/>
              </a:pPr>
              <a:r>
                <a:rPr lang="en-US" altLang="en-US" sz="2000">
                  <a:solidFill>
                    <a:srgbClr val="FAFD00"/>
                  </a:solidFill>
                </a:rPr>
                <a:t>No</a:t>
              </a:r>
            </a:p>
          </p:txBody>
        </p:sp>
      </p:grpSp>
      <p:grpSp>
        <p:nvGrpSpPr>
          <p:cNvPr id="8" name="Group 58">
            <a:extLst>
              <a:ext uri="{FF2B5EF4-FFF2-40B4-BE49-F238E27FC236}">
                <a16:creationId xmlns:a16="http://schemas.microsoft.com/office/drawing/2014/main" id="{67478892-2F30-1546-9307-C0C2E15F417A}"/>
              </a:ext>
            </a:extLst>
          </p:cNvPr>
          <p:cNvGrpSpPr>
            <a:grpSpLocks/>
          </p:cNvGrpSpPr>
          <p:nvPr/>
        </p:nvGrpSpPr>
        <p:grpSpPr bwMode="auto">
          <a:xfrm>
            <a:off x="5143500" y="3200400"/>
            <a:ext cx="2209800" cy="1219200"/>
            <a:chOff x="3657600" y="3199605"/>
            <a:chExt cx="2209800" cy="1219995"/>
          </a:xfrm>
        </p:grpSpPr>
        <p:sp>
          <p:nvSpPr>
            <p:cNvPr id="20497" name="Oval 8">
              <a:extLst>
                <a:ext uri="{FF2B5EF4-FFF2-40B4-BE49-F238E27FC236}">
                  <a16:creationId xmlns:a16="http://schemas.microsoft.com/office/drawing/2014/main" id="{3E83887F-F5A3-504E-9E0F-0538BCE916A7}"/>
                </a:ext>
              </a:extLst>
            </p:cNvPr>
            <p:cNvSpPr>
              <a:spLocks noChangeArrowheads="1"/>
            </p:cNvSpPr>
            <p:nvPr/>
          </p:nvSpPr>
          <p:spPr bwMode="auto">
            <a:xfrm>
              <a:off x="3657600" y="3429000"/>
              <a:ext cx="2209800" cy="990600"/>
            </a:xfrm>
            <a:prstGeom prst="ellipse">
              <a:avLst/>
            </a:prstGeom>
            <a:noFill/>
            <a:ln w="38100">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Aft>
                  <a:spcPct val="0"/>
                </a:spcAft>
                <a:buClr>
                  <a:srgbClr val="FAFD00"/>
                </a:buClr>
                <a:buNone/>
              </a:pPr>
              <a:r>
                <a:rPr lang="en-US" altLang="en-US" sz="2000">
                  <a:solidFill>
                    <a:srgbClr val="FAFD00"/>
                  </a:solidFill>
                </a:rPr>
                <a:t>Left Main Disease</a:t>
              </a:r>
            </a:p>
          </p:txBody>
        </p:sp>
        <p:cxnSp>
          <p:nvCxnSpPr>
            <p:cNvPr id="20498" name="Straight Arrow Connector 54">
              <a:extLst>
                <a:ext uri="{FF2B5EF4-FFF2-40B4-BE49-F238E27FC236}">
                  <a16:creationId xmlns:a16="http://schemas.microsoft.com/office/drawing/2014/main" id="{88FD9F25-CB20-1348-9DCF-8155F5FAC121}"/>
                </a:ext>
              </a:extLst>
            </p:cNvPr>
            <p:cNvCxnSpPr>
              <a:cxnSpLocks noChangeShapeType="1"/>
              <a:stCxn id="20483" idx="2"/>
              <a:endCxn id="20497" idx="0"/>
            </p:cNvCxnSpPr>
            <p:nvPr/>
          </p:nvCxnSpPr>
          <p:spPr bwMode="auto">
            <a:xfrm>
              <a:off x="4762500" y="3199605"/>
              <a:ext cx="0" cy="229395"/>
            </a:xfrm>
            <a:prstGeom prst="straightConnector1">
              <a:avLst/>
            </a:prstGeom>
            <a:noFill/>
            <a:ln w="38100">
              <a:solidFill>
                <a:srgbClr val="FAFD00"/>
              </a:solidFill>
              <a:round/>
              <a:headEnd type="none" w="sm" len="sm"/>
              <a:tailEnd type="arrow" w="med" len="med"/>
            </a:ln>
            <a:extLst>
              <a:ext uri="{909E8E84-426E-40DD-AFC4-6F175D3DCCD1}">
                <a14:hiddenFill xmlns:a14="http://schemas.microsoft.com/office/drawing/2010/main">
                  <a:noFill/>
                </a14:hiddenFill>
              </a:ext>
            </a:extLst>
          </p:spPr>
        </p:cxnSp>
      </p:grpSp>
      <p:cxnSp>
        <p:nvCxnSpPr>
          <p:cNvPr id="20490" name="Straight Arrow Connector 56">
            <a:extLst>
              <a:ext uri="{FF2B5EF4-FFF2-40B4-BE49-F238E27FC236}">
                <a16:creationId xmlns:a16="http://schemas.microsoft.com/office/drawing/2014/main" id="{AECF1983-73F1-AF49-9D6C-C6E9EE51DC59}"/>
              </a:ext>
            </a:extLst>
          </p:cNvPr>
          <p:cNvCxnSpPr>
            <a:cxnSpLocks noChangeShapeType="1"/>
            <a:stCxn id="20482" idx="4"/>
            <a:endCxn id="20483" idx="0"/>
          </p:cNvCxnSpPr>
          <p:nvPr/>
        </p:nvCxnSpPr>
        <p:spPr bwMode="auto">
          <a:xfrm rot="5400000">
            <a:off x="6134101" y="2247901"/>
            <a:ext cx="228600" cy="3175"/>
          </a:xfrm>
          <a:prstGeom prst="straightConnector1">
            <a:avLst/>
          </a:prstGeom>
          <a:noFill/>
          <a:ln w="38100">
            <a:solidFill>
              <a:srgbClr val="FAFD00"/>
            </a:solidFill>
            <a:round/>
            <a:headEnd type="none" w="sm" len="sm"/>
            <a:tailEnd type="arrow" w="med" len="med"/>
          </a:ln>
          <a:extLst>
            <a:ext uri="{909E8E84-426E-40DD-AFC4-6F175D3DCCD1}">
              <a14:hiddenFill xmlns:a14="http://schemas.microsoft.com/office/drawing/2010/main">
                <a:noFill/>
              </a14:hiddenFill>
            </a:ext>
          </a:extLst>
        </p:spPr>
      </p:cxnSp>
      <p:grpSp>
        <p:nvGrpSpPr>
          <p:cNvPr id="20" name="Group 19">
            <a:extLst>
              <a:ext uri="{FF2B5EF4-FFF2-40B4-BE49-F238E27FC236}">
                <a16:creationId xmlns:a16="http://schemas.microsoft.com/office/drawing/2014/main" id="{24C01CF1-854A-7645-A7F3-B8D60E528F8C}"/>
              </a:ext>
            </a:extLst>
          </p:cNvPr>
          <p:cNvGrpSpPr>
            <a:grpSpLocks/>
          </p:cNvGrpSpPr>
          <p:nvPr/>
        </p:nvGrpSpPr>
        <p:grpSpPr bwMode="auto">
          <a:xfrm>
            <a:off x="1371600" y="3352800"/>
            <a:ext cx="2057400" cy="3200400"/>
            <a:chOff x="190500" y="3352800"/>
            <a:chExt cx="2057400" cy="3200400"/>
          </a:xfrm>
        </p:grpSpPr>
        <p:sp>
          <p:nvSpPr>
            <p:cNvPr id="20493" name="Up-Down Arrow Callout 5">
              <a:extLst>
                <a:ext uri="{FF2B5EF4-FFF2-40B4-BE49-F238E27FC236}">
                  <a16:creationId xmlns:a16="http://schemas.microsoft.com/office/drawing/2014/main" id="{83DC6CCA-2851-4940-A343-13CD9318F56B}"/>
                </a:ext>
              </a:extLst>
            </p:cNvPr>
            <p:cNvSpPr>
              <a:spLocks noChangeArrowheads="1"/>
            </p:cNvSpPr>
            <p:nvPr/>
          </p:nvSpPr>
          <p:spPr bwMode="auto">
            <a:xfrm>
              <a:off x="190500" y="3886200"/>
              <a:ext cx="1524000" cy="2096155"/>
            </a:xfrm>
            <a:prstGeom prst="upDownArrowCallout">
              <a:avLst>
                <a:gd name="adj1" fmla="val 25000"/>
                <a:gd name="adj2" fmla="val 25000"/>
                <a:gd name="adj3" fmla="val 25000"/>
                <a:gd name="adj4" fmla="val 48120"/>
              </a:avLst>
            </a:prstGeom>
            <a:noFill/>
            <a:ln w="38100">
              <a:solidFill>
                <a:schemeClr val="tx2"/>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Bef>
                  <a:spcPct val="50000"/>
                </a:spcBef>
                <a:spcAft>
                  <a:spcPct val="0"/>
                </a:spcAft>
                <a:buClr>
                  <a:srgbClr val="FAFD00"/>
                </a:buClr>
                <a:buNone/>
              </a:pPr>
              <a:r>
                <a:rPr lang="en-US" altLang="en-US" sz="2000">
                  <a:solidFill>
                    <a:srgbClr val="FAFD00"/>
                  </a:solidFill>
                </a:rPr>
                <a:t>Multi-disciplinary Heart Teams</a:t>
              </a:r>
            </a:p>
          </p:txBody>
        </p:sp>
        <p:cxnSp>
          <p:nvCxnSpPr>
            <p:cNvPr id="20494" name="Straight Arrow Connector 9">
              <a:extLst>
                <a:ext uri="{FF2B5EF4-FFF2-40B4-BE49-F238E27FC236}">
                  <a16:creationId xmlns:a16="http://schemas.microsoft.com/office/drawing/2014/main" id="{EF5E0D4B-D999-344F-889A-679C1F4D08A3}"/>
                </a:ext>
              </a:extLst>
            </p:cNvPr>
            <p:cNvCxnSpPr>
              <a:cxnSpLocks noChangeShapeType="1"/>
            </p:cNvCxnSpPr>
            <p:nvPr/>
          </p:nvCxnSpPr>
          <p:spPr bwMode="auto">
            <a:xfrm flipH="1">
              <a:off x="1714500" y="4953000"/>
              <a:ext cx="533400" cy="0"/>
            </a:xfrm>
            <a:prstGeom prst="straightConnector1">
              <a:avLst/>
            </a:prstGeom>
            <a:noFill/>
            <a:ln w="38100">
              <a:solidFill>
                <a:srgbClr val="FAFD00"/>
              </a:solidFill>
              <a:round/>
              <a:headEnd/>
              <a:tailEnd type="arrow" w="med" len="med"/>
            </a:ln>
            <a:extLst>
              <a:ext uri="{909E8E84-426E-40DD-AFC4-6F175D3DCCD1}">
                <a14:hiddenFill xmlns:a14="http://schemas.microsoft.com/office/drawing/2010/main">
                  <a:noFill/>
                </a14:hiddenFill>
              </a:ext>
            </a:extLst>
          </p:spPr>
        </p:cxnSp>
        <p:sp>
          <p:nvSpPr>
            <p:cNvPr id="20495" name="Rounded Rectangle 18">
              <a:extLst>
                <a:ext uri="{FF2B5EF4-FFF2-40B4-BE49-F238E27FC236}">
                  <a16:creationId xmlns:a16="http://schemas.microsoft.com/office/drawing/2014/main" id="{A6FB086D-E4F7-4045-B867-4F192E9228A9}"/>
                </a:ext>
              </a:extLst>
            </p:cNvPr>
            <p:cNvSpPr>
              <a:spLocks noChangeArrowheads="1"/>
            </p:cNvSpPr>
            <p:nvPr/>
          </p:nvSpPr>
          <p:spPr bwMode="auto">
            <a:xfrm>
              <a:off x="381000" y="3352800"/>
              <a:ext cx="1143000" cy="457200"/>
            </a:xfrm>
            <a:prstGeom prst="roundRect">
              <a:avLst>
                <a:gd name="adj" fmla="val 16667"/>
              </a:avLst>
            </a:prstGeom>
            <a:noFill/>
            <a:ln w="38100">
              <a:solidFill>
                <a:srgbClr val="FAFD0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Bef>
                  <a:spcPct val="50000"/>
                </a:spcBef>
                <a:spcAft>
                  <a:spcPct val="0"/>
                </a:spcAft>
                <a:buClr>
                  <a:srgbClr val="FAFD00"/>
                </a:buClr>
                <a:buNone/>
              </a:pPr>
              <a:r>
                <a:rPr lang="en-US" altLang="en-US" sz="2000">
                  <a:solidFill>
                    <a:srgbClr val="FAFD00"/>
                  </a:solidFill>
                </a:rPr>
                <a:t>PCI</a:t>
              </a:r>
            </a:p>
          </p:txBody>
        </p:sp>
        <p:sp>
          <p:nvSpPr>
            <p:cNvPr id="20496" name="Rounded Rectangle 41">
              <a:extLst>
                <a:ext uri="{FF2B5EF4-FFF2-40B4-BE49-F238E27FC236}">
                  <a16:creationId xmlns:a16="http://schemas.microsoft.com/office/drawing/2014/main" id="{7EA66AE8-0273-4747-943A-142A4DBDB701}"/>
                </a:ext>
              </a:extLst>
            </p:cNvPr>
            <p:cNvSpPr>
              <a:spLocks noChangeArrowheads="1"/>
            </p:cNvSpPr>
            <p:nvPr/>
          </p:nvSpPr>
          <p:spPr bwMode="auto">
            <a:xfrm>
              <a:off x="381000" y="6096000"/>
              <a:ext cx="1143000" cy="457200"/>
            </a:xfrm>
            <a:prstGeom prst="roundRect">
              <a:avLst>
                <a:gd name="adj" fmla="val 16667"/>
              </a:avLst>
            </a:prstGeom>
            <a:noFill/>
            <a:ln w="38100">
              <a:solidFill>
                <a:srgbClr val="FAFD0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SzPct val="75000"/>
                <a:buFont typeface="Monotype Sorts" pitchFamily="2" charset="2"/>
                <a:buChar char="u"/>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lr>
                  <a:schemeClr val="tx2"/>
                </a:buClr>
                <a:buSzPct val="10000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lr>
                  <a:schemeClr val="tx2"/>
                </a:buClr>
                <a:buSzPct val="10000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lr>
                  <a:schemeClr val="tx2"/>
                </a:buClr>
                <a:buSzPct val="6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10000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spcBef>
                  <a:spcPct val="50000"/>
                </a:spcBef>
                <a:spcAft>
                  <a:spcPct val="0"/>
                </a:spcAft>
                <a:buClr>
                  <a:srgbClr val="FAFD00"/>
                </a:buClr>
                <a:buNone/>
              </a:pPr>
              <a:r>
                <a:rPr lang="en-US" altLang="en-US" sz="2000">
                  <a:solidFill>
                    <a:srgbClr val="FAFD00"/>
                  </a:solidFill>
                </a:rPr>
                <a:t>CABG</a:t>
              </a:r>
            </a:p>
          </p:txBody>
        </p:sp>
      </p:grpSp>
      <p:pic>
        <p:nvPicPr>
          <p:cNvPr id="20492" name="Picture 7" descr="SLMAHI white.png">
            <a:extLst>
              <a:ext uri="{FF2B5EF4-FFF2-40B4-BE49-F238E27FC236}">
                <a16:creationId xmlns:a16="http://schemas.microsoft.com/office/drawing/2014/main" id="{A714D364-4775-4743-B785-9BAC4E82BC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4800"/>
            <a:ext cx="22098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1835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right)">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25D00A38-1623-7D42-8E48-D3991A7B7389}"/>
              </a:ext>
            </a:extLst>
          </p:cNvPr>
          <p:cNvSpPr>
            <a:spLocks noGrp="1" noChangeArrowheads="1"/>
          </p:cNvSpPr>
          <p:nvPr>
            <p:ph type="title"/>
          </p:nvPr>
        </p:nvSpPr>
        <p:spPr/>
        <p:txBody>
          <a:bodyPr/>
          <a:lstStyle/>
          <a:p>
            <a:r>
              <a:rPr lang="en-US" altLang="en-US" sz="3200">
                <a:ea typeface="ＭＳ Ｐゴシック" panose="020B0600070205080204" pitchFamily="34" charset="-128"/>
              </a:rPr>
              <a:t>DISCLOSURES</a:t>
            </a:r>
          </a:p>
        </p:txBody>
      </p:sp>
      <p:sp>
        <p:nvSpPr>
          <p:cNvPr id="31746" name="Content Placeholder 2">
            <a:extLst>
              <a:ext uri="{FF2B5EF4-FFF2-40B4-BE49-F238E27FC236}">
                <a16:creationId xmlns:a16="http://schemas.microsoft.com/office/drawing/2014/main" id="{0C1F174E-7AD4-2043-8500-D8E511810857}"/>
              </a:ext>
            </a:extLst>
          </p:cNvPr>
          <p:cNvSpPr>
            <a:spLocks noGrp="1" noChangeArrowheads="1"/>
          </p:cNvSpPr>
          <p:nvPr>
            <p:ph idx="1"/>
          </p:nvPr>
        </p:nvSpPr>
        <p:spPr>
          <a:xfrm>
            <a:off x="762000" y="1524000"/>
            <a:ext cx="10058400" cy="3945952"/>
          </a:xfrm>
        </p:spPr>
        <p:txBody>
          <a:bodyPr/>
          <a:lstStyle/>
          <a:p>
            <a:pPr marL="0" indent="0">
              <a:buFont typeface="Wingdings" pitchFamily="2" charset="2"/>
              <a:buNone/>
            </a:pPr>
            <a:r>
              <a:rPr lang="en-US" altLang="en-US" sz="2000" dirty="0"/>
              <a:t>Dr. John A. Spertus discloses the following relationships: Co-PI for the ISCHEMIA Quality of Life and Economics trial for which, in addition to support by National Heart, Lung, and Blood Institute grant, there are in-kind donations for participating sites from Abbott Vascular; Medtronic, Inc.; St. Jude Medical, Inc.; Volcano Corporation; Arbor Pharmaceuticals, LLC; AstraZeneca Pharmaceuticals, LP; Merck Sharp &amp; Dohme Corp.; Omron Healthcare, Inc.; and Amgen Inc.; and financial donations from Arbor Pharmaceuticals LLC and AstraZeneca Pharmaceuticals LP. </a:t>
            </a:r>
            <a:r>
              <a:rPr lang="en-US" altLang="en-US" sz="2000" i="1" dirty="0"/>
              <a:t>Dr. Spertus owns the Copyright to the Seattle Angina Questionnaire.</a:t>
            </a:r>
            <a:r>
              <a:rPr lang="en-US" altLang="en-US" sz="2000" dirty="0"/>
              <a:t> </a:t>
            </a:r>
          </a:p>
          <a:p>
            <a:pPr marL="0" indent="0">
              <a:buFont typeface="Wingdings" pitchFamily="2" charset="2"/>
              <a:buNone/>
            </a:pPr>
            <a:r>
              <a:rPr lang="en-US" altLang="en-US" sz="2000" dirty="0"/>
              <a:t>Unrelated to ISCHEMIA, he serves as an advisor to Novartis, Bayer, Janssen, Amgen, AstraZeneca, United Healthcare and Merck. He also owns the copyright to the KCCQ and PAQ, has an equity interest in Health Outcomes Sciences and is on the Board of Blue Cross/Blue Shield of Kansas City</a:t>
            </a:r>
          </a:p>
        </p:txBody>
      </p:sp>
      <p:sp>
        <p:nvSpPr>
          <p:cNvPr id="31747" name="TextBox 3">
            <a:extLst>
              <a:ext uri="{FF2B5EF4-FFF2-40B4-BE49-F238E27FC236}">
                <a16:creationId xmlns:a16="http://schemas.microsoft.com/office/drawing/2014/main" id="{FB10E31A-67E8-1940-BB5F-052A419D136F}"/>
              </a:ext>
            </a:extLst>
          </p:cNvPr>
          <p:cNvSpPr txBox="1">
            <a:spLocks noChangeArrowheads="1"/>
          </p:cNvSpPr>
          <p:nvPr/>
        </p:nvSpPr>
        <p:spPr bwMode="auto">
          <a:xfrm>
            <a:off x="762000" y="5469952"/>
            <a:ext cx="5791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2000" dirty="0" err="1"/>
              <a:t>ClinicalTrials.gov</a:t>
            </a:r>
            <a:r>
              <a:rPr lang="en-US" altLang="en-US" sz="2000" dirty="0"/>
              <a:t> registration: NCT01471522 </a:t>
            </a:r>
          </a:p>
        </p:txBody>
      </p:sp>
    </p:spTree>
    <p:extLst>
      <p:ext uri="{BB962C8B-B14F-4D97-AF65-F5344CB8AC3E}">
        <p14:creationId xmlns:p14="http://schemas.microsoft.com/office/powerpoint/2010/main" val="353776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5A85A-E824-4D4C-896A-BB642028F86D}"/>
              </a:ext>
            </a:extLst>
          </p:cNvPr>
          <p:cNvSpPr>
            <a:spLocks noGrp="1"/>
          </p:cNvSpPr>
          <p:nvPr>
            <p:ph type="title"/>
          </p:nvPr>
        </p:nvSpPr>
        <p:spPr>
          <a:xfrm>
            <a:off x="1493887" y="450557"/>
            <a:ext cx="11347939" cy="533930"/>
          </a:xfrm>
        </p:spPr>
        <p:txBody>
          <a:bodyPr>
            <a:normAutofit fontScale="90000"/>
          </a:bodyPr>
          <a:lstStyle/>
          <a:p>
            <a:r>
              <a:rPr lang="en-US" dirty="0"/>
              <a:t>Study Design</a:t>
            </a:r>
          </a:p>
        </p:txBody>
      </p:sp>
      <p:sp>
        <p:nvSpPr>
          <p:cNvPr id="4" name="TextBox 8">
            <a:extLst>
              <a:ext uri="{FF2B5EF4-FFF2-40B4-BE49-F238E27FC236}">
                <a16:creationId xmlns:a16="http://schemas.microsoft.com/office/drawing/2014/main" id="{0088CFA0-99E2-F04C-966B-31105AD267B6}"/>
              </a:ext>
            </a:extLst>
          </p:cNvPr>
          <p:cNvSpPr>
            <a:spLocks noChangeArrowheads="1"/>
          </p:cNvSpPr>
          <p:nvPr/>
        </p:nvSpPr>
        <p:spPr bwMode="auto">
          <a:xfrm>
            <a:off x="2748291" y="1642568"/>
            <a:ext cx="387350" cy="374650"/>
          </a:xfrm>
          <a:prstGeom prst="roundRect">
            <a:avLst>
              <a:gd name="adj" fmla="val 16667"/>
            </a:avLst>
          </a:prstGeom>
          <a:noFill/>
          <a:ln w="2857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en-US" altLang="en-US" sz="1600" b="1"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R</a:t>
            </a:r>
          </a:p>
        </p:txBody>
      </p:sp>
      <p:sp>
        <p:nvSpPr>
          <p:cNvPr id="5" name="TextBox 10">
            <a:extLst>
              <a:ext uri="{FF2B5EF4-FFF2-40B4-BE49-F238E27FC236}">
                <a16:creationId xmlns:a16="http://schemas.microsoft.com/office/drawing/2014/main" id="{DA86465C-CC7B-354B-A13A-8C777BDB2791}"/>
              </a:ext>
            </a:extLst>
          </p:cNvPr>
          <p:cNvSpPr>
            <a:spLocks noChangeArrowheads="1"/>
          </p:cNvSpPr>
          <p:nvPr/>
        </p:nvSpPr>
        <p:spPr bwMode="auto">
          <a:xfrm>
            <a:off x="3548882" y="1425175"/>
            <a:ext cx="2791153" cy="374571"/>
          </a:xfrm>
          <a:prstGeom prst="roundRect">
            <a:avLst>
              <a:gd name="adj" fmla="val 16667"/>
            </a:avLst>
          </a:prstGeom>
          <a:solidFill>
            <a:srgbClr val="C0504D"/>
          </a:solidFill>
          <a:ln w="28575">
            <a:solidFill>
              <a:sysClr val="windowText" lastClr="0000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en-US" altLang="en-US" sz="1600" b="1" i="0" u="none" strike="noStrike" kern="0" cap="none" spc="0" normalizeH="0" baseline="0" noProof="0" dirty="0">
                <a:ln>
                  <a:noFill/>
                </a:ln>
                <a:solidFill>
                  <a:srgbClr val="FFFFFF"/>
                </a:solidFill>
                <a:effectLst/>
                <a:uLnTx/>
                <a:uFillTx/>
                <a:latin typeface="Arial" panose="020B0604020202020204" pitchFamily="34" charset="0"/>
                <a:ea typeface="ＭＳ Ｐゴシック" panose="020B0600070205080204" pitchFamily="34" charset="-128"/>
                <a:cs typeface="+mn-cs"/>
              </a:rPr>
              <a:t>INVASIVE Strategy + OMT</a:t>
            </a:r>
          </a:p>
        </p:txBody>
      </p:sp>
      <p:sp>
        <p:nvSpPr>
          <p:cNvPr id="6" name="TextBox 11">
            <a:extLst>
              <a:ext uri="{FF2B5EF4-FFF2-40B4-BE49-F238E27FC236}">
                <a16:creationId xmlns:a16="http://schemas.microsoft.com/office/drawing/2014/main" id="{813008C4-4CEC-9B49-BADE-D5204FB2DBB7}"/>
              </a:ext>
            </a:extLst>
          </p:cNvPr>
          <p:cNvSpPr>
            <a:spLocks noChangeArrowheads="1"/>
          </p:cNvSpPr>
          <p:nvPr/>
        </p:nvSpPr>
        <p:spPr bwMode="auto">
          <a:xfrm>
            <a:off x="3581400" y="1902372"/>
            <a:ext cx="2758635" cy="646986"/>
          </a:xfrm>
          <a:prstGeom prst="roundRect">
            <a:avLst>
              <a:gd name="adj" fmla="val 16667"/>
            </a:avLst>
          </a:prstGeom>
          <a:solidFill>
            <a:srgbClr val="4F81BD"/>
          </a:solidFill>
          <a:ln w="28575">
            <a:solidFill>
              <a:sysClr val="windowText" lastClr="0000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en-US" altLang="en-US" sz="1600" b="1" i="0" u="none" strike="noStrike" kern="0" cap="none" spc="0" normalizeH="0" baseline="0" noProof="0" dirty="0">
                <a:ln>
                  <a:noFill/>
                </a:ln>
                <a:solidFill>
                  <a:srgbClr val="FFFFFF"/>
                </a:solidFill>
                <a:effectLst/>
                <a:uLnTx/>
                <a:uFillTx/>
                <a:latin typeface="Arial" panose="020B0604020202020204" pitchFamily="34" charset="0"/>
                <a:ea typeface="ＭＳ Ｐゴシック" panose="020B0600070205080204" pitchFamily="34" charset="-128"/>
                <a:cs typeface="+mn-cs"/>
              </a:rPr>
              <a:t>CONSERVATIVE OMT alone (Cath if needed)</a:t>
            </a:r>
          </a:p>
        </p:txBody>
      </p:sp>
      <p:sp>
        <p:nvSpPr>
          <p:cNvPr id="7" name="TextBox 19">
            <a:extLst>
              <a:ext uri="{FF2B5EF4-FFF2-40B4-BE49-F238E27FC236}">
                <a16:creationId xmlns:a16="http://schemas.microsoft.com/office/drawing/2014/main" id="{5CD47205-EF55-8E48-9A3B-41BDB54E0F0D}"/>
              </a:ext>
            </a:extLst>
          </p:cNvPr>
          <p:cNvSpPr>
            <a:spLocks noChangeArrowheads="1"/>
          </p:cNvSpPr>
          <p:nvPr/>
        </p:nvSpPr>
        <p:spPr bwMode="auto">
          <a:xfrm>
            <a:off x="86932" y="1097778"/>
            <a:ext cx="2329793" cy="1464231"/>
          </a:xfrm>
          <a:prstGeom prst="roundRect">
            <a:avLst>
              <a:gd name="adj" fmla="val 16667"/>
            </a:avLst>
          </a:prstGeom>
          <a:noFill/>
          <a:ln w="2857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en-US" altLang="en-US" sz="1600" b="1"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Stable Patient</a:t>
            </a: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en-US" altLang="en-US" sz="1600" b="1"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Moderate or severe ischemia</a:t>
            </a: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en-US" altLang="en-US" sz="1600" b="1"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(determined by site; read by core lab)</a:t>
            </a:r>
          </a:p>
        </p:txBody>
      </p:sp>
      <p:cxnSp>
        <p:nvCxnSpPr>
          <p:cNvPr id="8" name="Straight Arrow Connector 31">
            <a:extLst>
              <a:ext uri="{FF2B5EF4-FFF2-40B4-BE49-F238E27FC236}">
                <a16:creationId xmlns:a16="http://schemas.microsoft.com/office/drawing/2014/main" id="{6D1C51F0-EFC4-E442-BCBA-5C9768B7EDC3}"/>
              </a:ext>
            </a:extLst>
          </p:cNvPr>
          <p:cNvCxnSpPr>
            <a:cxnSpLocks noChangeShapeType="1"/>
            <a:stCxn id="7" idx="3"/>
            <a:endCxn id="4" idx="1"/>
          </p:cNvCxnSpPr>
          <p:nvPr/>
        </p:nvCxnSpPr>
        <p:spPr bwMode="auto">
          <a:xfrm flipV="1">
            <a:off x="2416725" y="1829893"/>
            <a:ext cx="331566" cy="1"/>
          </a:xfrm>
          <a:prstGeom prst="straightConnector1">
            <a:avLst/>
          </a:prstGeom>
          <a:noFill/>
          <a:ln w="25400" algn="ctr">
            <a:solidFill>
              <a:srgbClr val="000000"/>
            </a:solidFill>
            <a:round/>
            <a:headEnd/>
            <a:tailEnd type="arrow" w="med" len="med"/>
          </a:ln>
          <a:extLst>
            <a:ext uri="{909E8E84-426E-40DD-AFC4-6F175D3DCCD1}">
              <a14:hiddenFill xmlns:a14="http://schemas.microsoft.com/office/drawing/2010/main">
                <a:noFill/>
              </a14:hiddenFill>
            </a:ext>
          </a:extLst>
        </p:spPr>
      </p:cxnSp>
      <p:grpSp>
        <p:nvGrpSpPr>
          <p:cNvPr id="9" name="Group 8">
            <a:extLst>
              <a:ext uri="{FF2B5EF4-FFF2-40B4-BE49-F238E27FC236}">
                <a16:creationId xmlns:a16="http://schemas.microsoft.com/office/drawing/2014/main" id="{8DDC8E17-7B66-C54D-A172-18B56F48EBA6}"/>
              </a:ext>
            </a:extLst>
          </p:cNvPr>
          <p:cNvGrpSpPr/>
          <p:nvPr/>
        </p:nvGrpSpPr>
        <p:grpSpPr>
          <a:xfrm>
            <a:off x="2238705" y="2017218"/>
            <a:ext cx="1498380" cy="1743804"/>
            <a:chOff x="2238705" y="2017218"/>
            <a:chExt cx="1498380" cy="1743804"/>
          </a:xfrm>
        </p:grpSpPr>
        <p:cxnSp>
          <p:nvCxnSpPr>
            <p:cNvPr id="10" name="Straight Arrow Connector 4">
              <a:extLst>
                <a:ext uri="{FF2B5EF4-FFF2-40B4-BE49-F238E27FC236}">
                  <a16:creationId xmlns:a16="http://schemas.microsoft.com/office/drawing/2014/main" id="{DD603D75-1828-9C41-A8FB-5CE4B08605FD}"/>
                </a:ext>
              </a:extLst>
            </p:cNvPr>
            <p:cNvCxnSpPr>
              <a:cxnSpLocks noChangeShapeType="1"/>
              <a:stCxn id="4" idx="2"/>
            </p:cNvCxnSpPr>
            <p:nvPr/>
          </p:nvCxnSpPr>
          <p:spPr bwMode="auto">
            <a:xfrm>
              <a:off x="2941966" y="2017218"/>
              <a:ext cx="0" cy="823913"/>
            </a:xfrm>
            <a:prstGeom prst="straightConnector1">
              <a:avLst/>
            </a:prstGeom>
            <a:noFill/>
            <a:ln w="25400"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2937EB4E-B8F4-2943-8315-256400425EB8}"/>
                </a:ext>
              </a:extLst>
            </p:cNvPr>
            <p:cNvSpPr txBox="1"/>
            <p:nvPr/>
          </p:nvSpPr>
          <p:spPr>
            <a:xfrm>
              <a:off x="2238705" y="3114691"/>
              <a:ext cx="1498380" cy="64633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D1282E"/>
                  </a:solidFill>
                  <a:effectLst/>
                  <a:uLnTx/>
                  <a:uFillTx/>
                  <a:latin typeface="Arial" panose="020B0604020202020204" pitchFamily="34" charset="0"/>
                  <a:ea typeface="ＭＳ Ｐゴシック" panose="020B0600070205080204" pitchFamily="34" charset="-128"/>
                  <a:cs typeface="+mn-cs"/>
                </a:rPr>
                <a:t>Brief QoL Assessment</a:t>
              </a:r>
            </a:p>
          </p:txBody>
        </p:sp>
      </p:grpSp>
      <p:cxnSp>
        <p:nvCxnSpPr>
          <p:cNvPr id="12" name="Straight Arrow Connector 11">
            <a:extLst>
              <a:ext uri="{FF2B5EF4-FFF2-40B4-BE49-F238E27FC236}">
                <a16:creationId xmlns:a16="http://schemas.microsoft.com/office/drawing/2014/main" id="{13AC36B3-686B-DA4C-9B13-912C45646A12}"/>
              </a:ext>
            </a:extLst>
          </p:cNvPr>
          <p:cNvCxnSpPr>
            <a:stCxn id="4" idx="3"/>
            <a:endCxn id="5" idx="1"/>
          </p:cNvCxnSpPr>
          <p:nvPr/>
        </p:nvCxnSpPr>
        <p:spPr bwMode="auto">
          <a:xfrm flipV="1">
            <a:off x="3135641" y="1612461"/>
            <a:ext cx="413241" cy="217432"/>
          </a:xfrm>
          <a:prstGeom prst="straightConnector1">
            <a:avLst/>
          </a:prstGeom>
          <a:solidFill>
            <a:schemeClr val="bg2"/>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735209C8-5EB2-F749-9E46-6D31F4B57C4F}"/>
              </a:ext>
            </a:extLst>
          </p:cNvPr>
          <p:cNvCxnSpPr>
            <a:cxnSpLocks/>
            <a:stCxn id="4" idx="3"/>
          </p:cNvCxnSpPr>
          <p:nvPr/>
        </p:nvCxnSpPr>
        <p:spPr bwMode="auto">
          <a:xfrm>
            <a:off x="3135641" y="1829893"/>
            <a:ext cx="445759" cy="156030"/>
          </a:xfrm>
          <a:prstGeom prst="straightConnector1">
            <a:avLst/>
          </a:prstGeom>
          <a:solidFill>
            <a:schemeClr val="bg2"/>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grpSp>
        <p:nvGrpSpPr>
          <p:cNvPr id="14" name="Group 13">
            <a:extLst>
              <a:ext uri="{FF2B5EF4-FFF2-40B4-BE49-F238E27FC236}">
                <a16:creationId xmlns:a16="http://schemas.microsoft.com/office/drawing/2014/main" id="{586715C4-9E2D-7744-B1DB-C2C0AFEEE6B8}"/>
              </a:ext>
            </a:extLst>
          </p:cNvPr>
          <p:cNvGrpSpPr/>
          <p:nvPr/>
        </p:nvGrpSpPr>
        <p:grpSpPr>
          <a:xfrm>
            <a:off x="6339325" y="1619686"/>
            <a:ext cx="5627359" cy="1910108"/>
            <a:chOff x="6339325" y="1850914"/>
            <a:chExt cx="5627359" cy="1910108"/>
          </a:xfrm>
        </p:grpSpPr>
        <p:cxnSp>
          <p:nvCxnSpPr>
            <p:cNvPr id="15" name="Straight Arrow Connector 4">
              <a:extLst>
                <a:ext uri="{FF2B5EF4-FFF2-40B4-BE49-F238E27FC236}">
                  <a16:creationId xmlns:a16="http://schemas.microsoft.com/office/drawing/2014/main" id="{FA3D08ED-94B2-F246-8C10-FB21A5D683D3}"/>
                </a:ext>
              </a:extLst>
            </p:cNvPr>
            <p:cNvCxnSpPr>
              <a:cxnSpLocks noChangeShapeType="1"/>
            </p:cNvCxnSpPr>
            <p:nvPr/>
          </p:nvCxnSpPr>
          <p:spPr bwMode="auto">
            <a:xfrm>
              <a:off x="9388968" y="2919959"/>
              <a:ext cx="0" cy="228600"/>
            </a:xfrm>
            <a:prstGeom prst="straightConnector1">
              <a:avLst/>
            </a:prstGeom>
            <a:noFill/>
            <a:ln w="25400"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15">
              <a:extLst>
                <a:ext uri="{FF2B5EF4-FFF2-40B4-BE49-F238E27FC236}">
                  <a16:creationId xmlns:a16="http://schemas.microsoft.com/office/drawing/2014/main" id="{910F9B6F-50D2-6C4B-B0CE-51A05DF1B1B0}"/>
                </a:ext>
              </a:extLst>
            </p:cNvPr>
            <p:cNvCxnSpPr>
              <a:cxnSpLocks/>
            </p:cNvCxnSpPr>
            <p:nvPr/>
          </p:nvCxnSpPr>
          <p:spPr bwMode="auto">
            <a:xfrm>
              <a:off x="6339325" y="1850914"/>
              <a:ext cx="445759" cy="156030"/>
            </a:xfrm>
            <a:prstGeom prst="straightConnector1">
              <a:avLst/>
            </a:prstGeom>
            <a:solidFill>
              <a:schemeClr val="bg2"/>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2C5B8688-2EBC-D842-AF9A-68997EB44F35}"/>
                </a:ext>
              </a:extLst>
            </p:cNvPr>
            <p:cNvCxnSpPr>
              <a:cxnSpLocks/>
            </p:cNvCxnSpPr>
            <p:nvPr/>
          </p:nvCxnSpPr>
          <p:spPr bwMode="auto">
            <a:xfrm flipV="1">
              <a:off x="6341296" y="2073619"/>
              <a:ext cx="443788" cy="229240"/>
            </a:xfrm>
            <a:prstGeom prst="straightConnector1">
              <a:avLst/>
            </a:prstGeom>
            <a:solidFill>
              <a:schemeClr val="bg2"/>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sp>
          <p:nvSpPr>
            <p:cNvPr id="18" name="TextBox 17">
              <a:extLst>
                <a:ext uri="{FF2B5EF4-FFF2-40B4-BE49-F238E27FC236}">
                  <a16:creationId xmlns:a16="http://schemas.microsoft.com/office/drawing/2014/main" id="{B7C88EBF-F4DF-6D42-8508-C3C98AB7DD2D}"/>
                </a:ext>
              </a:extLst>
            </p:cNvPr>
            <p:cNvSpPr txBox="1"/>
            <p:nvPr/>
          </p:nvSpPr>
          <p:spPr>
            <a:xfrm>
              <a:off x="6753276" y="1862398"/>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1.5m</a:t>
              </a:r>
            </a:p>
          </p:txBody>
        </p:sp>
        <p:sp>
          <p:nvSpPr>
            <p:cNvPr id="19" name="TextBox 18">
              <a:extLst>
                <a:ext uri="{FF2B5EF4-FFF2-40B4-BE49-F238E27FC236}">
                  <a16:creationId xmlns:a16="http://schemas.microsoft.com/office/drawing/2014/main" id="{6A1BE5A4-4FA6-CB4D-B336-D7F2D5415A40}"/>
                </a:ext>
              </a:extLst>
            </p:cNvPr>
            <p:cNvSpPr txBox="1"/>
            <p:nvPr/>
          </p:nvSpPr>
          <p:spPr>
            <a:xfrm>
              <a:off x="7499147" y="1862398"/>
              <a:ext cx="50526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3m</a:t>
              </a:r>
            </a:p>
          </p:txBody>
        </p:sp>
        <p:sp>
          <p:nvSpPr>
            <p:cNvPr id="20" name="TextBox 19">
              <a:extLst>
                <a:ext uri="{FF2B5EF4-FFF2-40B4-BE49-F238E27FC236}">
                  <a16:creationId xmlns:a16="http://schemas.microsoft.com/office/drawing/2014/main" id="{F262B5CF-1120-A54A-8BAD-348293040C1D}"/>
                </a:ext>
              </a:extLst>
            </p:cNvPr>
            <p:cNvSpPr txBox="1"/>
            <p:nvPr/>
          </p:nvSpPr>
          <p:spPr>
            <a:xfrm>
              <a:off x="8052658" y="1862398"/>
              <a:ext cx="50526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6m</a:t>
              </a:r>
            </a:p>
          </p:txBody>
        </p:sp>
        <p:sp>
          <p:nvSpPr>
            <p:cNvPr id="21" name="TextBox 20">
              <a:extLst>
                <a:ext uri="{FF2B5EF4-FFF2-40B4-BE49-F238E27FC236}">
                  <a16:creationId xmlns:a16="http://schemas.microsoft.com/office/drawing/2014/main" id="{E3C43725-1E0B-9447-955F-2A4F8174756F}"/>
                </a:ext>
              </a:extLst>
            </p:cNvPr>
            <p:cNvSpPr txBox="1"/>
            <p:nvPr/>
          </p:nvSpPr>
          <p:spPr>
            <a:xfrm>
              <a:off x="8606169" y="1862398"/>
              <a:ext cx="63350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12m</a:t>
              </a:r>
            </a:p>
          </p:txBody>
        </p:sp>
        <p:sp>
          <p:nvSpPr>
            <p:cNvPr id="22" name="TextBox 21">
              <a:extLst>
                <a:ext uri="{FF2B5EF4-FFF2-40B4-BE49-F238E27FC236}">
                  <a16:creationId xmlns:a16="http://schemas.microsoft.com/office/drawing/2014/main" id="{80CDCC32-AF49-D44E-AC5E-E3F721591A4B}"/>
                </a:ext>
              </a:extLst>
            </p:cNvPr>
            <p:cNvSpPr txBox="1"/>
            <p:nvPr/>
          </p:nvSpPr>
          <p:spPr>
            <a:xfrm>
              <a:off x="9287920" y="1862398"/>
              <a:ext cx="63350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18m</a:t>
              </a:r>
            </a:p>
          </p:txBody>
        </p:sp>
        <p:sp>
          <p:nvSpPr>
            <p:cNvPr id="23" name="TextBox 22">
              <a:extLst>
                <a:ext uri="{FF2B5EF4-FFF2-40B4-BE49-F238E27FC236}">
                  <a16:creationId xmlns:a16="http://schemas.microsoft.com/office/drawing/2014/main" id="{47D780F6-2CD5-E043-898B-D629712757A9}"/>
                </a:ext>
              </a:extLst>
            </p:cNvPr>
            <p:cNvSpPr txBox="1"/>
            <p:nvPr/>
          </p:nvSpPr>
          <p:spPr>
            <a:xfrm>
              <a:off x="9969671" y="1862398"/>
              <a:ext cx="63350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24m</a:t>
              </a:r>
            </a:p>
          </p:txBody>
        </p:sp>
        <p:sp>
          <p:nvSpPr>
            <p:cNvPr id="24" name="TextBox 23">
              <a:extLst>
                <a:ext uri="{FF2B5EF4-FFF2-40B4-BE49-F238E27FC236}">
                  <a16:creationId xmlns:a16="http://schemas.microsoft.com/office/drawing/2014/main" id="{D57F04BA-A448-3B4B-B141-D2A538A60359}"/>
                </a:ext>
              </a:extLst>
            </p:cNvPr>
            <p:cNvSpPr txBox="1"/>
            <p:nvPr/>
          </p:nvSpPr>
          <p:spPr>
            <a:xfrm>
              <a:off x="10651422" y="1862398"/>
              <a:ext cx="63350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30m</a:t>
              </a:r>
            </a:p>
          </p:txBody>
        </p:sp>
        <p:sp>
          <p:nvSpPr>
            <p:cNvPr id="25" name="TextBox 24">
              <a:extLst>
                <a:ext uri="{FF2B5EF4-FFF2-40B4-BE49-F238E27FC236}">
                  <a16:creationId xmlns:a16="http://schemas.microsoft.com/office/drawing/2014/main" id="{1139AC04-A947-6F41-B011-898EBFAE8713}"/>
                </a:ext>
              </a:extLst>
            </p:cNvPr>
            <p:cNvSpPr txBox="1"/>
            <p:nvPr/>
          </p:nvSpPr>
          <p:spPr>
            <a:xfrm>
              <a:off x="11333177" y="1862398"/>
              <a:ext cx="63350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36m</a:t>
              </a:r>
            </a:p>
          </p:txBody>
        </p:sp>
        <p:cxnSp>
          <p:nvCxnSpPr>
            <p:cNvPr id="26" name="Straight Arrow Connector 25">
              <a:extLst>
                <a:ext uri="{FF2B5EF4-FFF2-40B4-BE49-F238E27FC236}">
                  <a16:creationId xmlns:a16="http://schemas.microsoft.com/office/drawing/2014/main" id="{0FB3C5FA-8E23-7C48-A274-9F8120B2FF56}"/>
                </a:ext>
              </a:extLst>
            </p:cNvPr>
            <p:cNvCxnSpPr>
              <a:cxnSpLocks/>
            </p:cNvCxnSpPr>
            <p:nvPr/>
          </p:nvCxnSpPr>
          <p:spPr bwMode="auto">
            <a:xfrm>
              <a:off x="7369306" y="2047064"/>
              <a:ext cx="211438" cy="0"/>
            </a:xfrm>
            <a:prstGeom prst="straightConnector1">
              <a:avLst/>
            </a:prstGeom>
            <a:solidFill>
              <a:schemeClr val="bg2"/>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AB44C422-272B-1C47-984D-9C7F96309C21}"/>
                </a:ext>
              </a:extLst>
            </p:cNvPr>
            <p:cNvCxnSpPr>
              <a:cxnSpLocks/>
            </p:cNvCxnSpPr>
            <p:nvPr/>
          </p:nvCxnSpPr>
          <p:spPr bwMode="auto">
            <a:xfrm>
              <a:off x="7922817" y="2047064"/>
              <a:ext cx="211438" cy="0"/>
            </a:xfrm>
            <a:prstGeom prst="straightConnector1">
              <a:avLst/>
            </a:prstGeom>
            <a:solidFill>
              <a:schemeClr val="bg2"/>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cxnSp>
          <p:nvCxnSpPr>
            <p:cNvPr id="28" name="Straight Arrow Connector 27">
              <a:extLst>
                <a:ext uri="{FF2B5EF4-FFF2-40B4-BE49-F238E27FC236}">
                  <a16:creationId xmlns:a16="http://schemas.microsoft.com/office/drawing/2014/main" id="{89B2221B-6983-114E-B77C-36EC3415D47A}"/>
                </a:ext>
              </a:extLst>
            </p:cNvPr>
            <p:cNvCxnSpPr>
              <a:cxnSpLocks/>
            </p:cNvCxnSpPr>
            <p:nvPr/>
          </p:nvCxnSpPr>
          <p:spPr bwMode="auto">
            <a:xfrm>
              <a:off x="8476328" y="2047064"/>
              <a:ext cx="211438" cy="0"/>
            </a:xfrm>
            <a:prstGeom prst="straightConnector1">
              <a:avLst/>
            </a:prstGeom>
            <a:solidFill>
              <a:schemeClr val="bg2"/>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5F60C68E-2DA8-3148-A9A9-BF4728EF8E50}"/>
                </a:ext>
              </a:extLst>
            </p:cNvPr>
            <p:cNvCxnSpPr>
              <a:cxnSpLocks/>
            </p:cNvCxnSpPr>
            <p:nvPr/>
          </p:nvCxnSpPr>
          <p:spPr bwMode="auto">
            <a:xfrm>
              <a:off x="9158079" y="2047064"/>
              <a:ext cx="211438" cy="0"/>
            </a:xfrm>
            <a:prstGeom prst="straightConnector1">
              <a:avLst/>
            </a:prstGeom>
            <a:solidFill>
              <a:schemeClr val="bg2"/>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cxnSp>
          <p:nvCxnSpPr>
            <p:cNvPr id="30" name="Straight Arrow Connector 29">
              <a:extLst>
                <a:ext uri="{FF2B5EF4-FFF2-40B4-BE49-F238E27FC236}">
                  <a16:creationId xmlns:a16="http://schemas.microsoft.com/office/drawing/2014/main" id="{7C562B72-C3B6-3C45-A1C7-51ED52197C22}"/>
                </a:ext>
              </a:extLst>
            </p:cNvPr>
            <p:cNvCxnSpPr>
              <a:cxnSpLocks/>
            </p:cNvCxnSpPr>
            <p:nvPr/>
          </p:nvCxnSpPr>
          <p:spPr bwMode="auto">
            <a:xfrm>
              <a:off x="9839830" y="2047064"/>
              <a:ext cx="211438" cy="0"/>
            </a:xfrm>
            <a:prstGeom prst="straightConnector1">
              <a:avLst/>
            </a:prstGeom>
            <a:solidFill>
              <a:schemeClr val="bg2"/>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B60DCD98-D490-2142-9FBC-DA84273F2F48}"/>
                </a:ext>
              </a:extLst>
            </p:cNvPr>
            <p:cNvCxnSpPr>
              <a:cxnSpLocks/>
            </p:cNvCxnSpPr>
            <p:nvPr/>
          </p:nvCxnSpPr>
          <p:spPr bwMode="auto">
            <a:xfrm>
              <a:off x="10521581" y="2047064"/>
              <a:ext cx="211438" cy="0"/>
            </a:xfrm>
            <a:prstGeom prst="straightConnector1">
              <a:avLst/>
            </a:prstGeom>
            <a:solidFill>
              <a:schemeClr val="bg2"/>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94EC34D4-E90F-A043-AC6D-352BD4C61E23}"/>
                </a:ext>
              </a:extLst>
            </p:cNvPr>
            <p:cNvCxnSpPr>
              <a:cxnSpLocks/>
            </p:cNvCxnSpPr>
            <p:nvPr/>
          </p:nvCxnSpPr>
          <p:spPr bwMode="auto">
            <a:xfrm>
              <a:off x="11203332" y="2047064"/>
              <a:ext cx="211438" cy="0"/>
            </a:xfrm>
            <a:prstGeom prst="straightConnector1">
              <a:avLst/>
            </a:prstGeom>
            <a:solidFill>
              <a:schemeClr val="bg2"/>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17961" dir="2700000" algn="ctr" rotWithShape="0">
                      <a:schemeClr val="bg2"/>
                    </a:outerShdw>
                  </a:effectLst>
                </a14:hiddenEffects>
              </a:ext>
            </a:extLst>
          </p:spPr>
        </p:cxnSp>
        <p:sp>
          <p:nvSpPr>
            <p:cNvPr id="33" name="TextBox 32">
              <a:extLst>
                <a:ext uri="{FF2B5EF4-FFF2-40B4-BE49-F238E27FC236}">
                  <a16:creationId xmlns:a16="http://schemas.microsoft.com/office/drawing/2014/main" id="{0D9E496B-A725-DE42-96EC-0C68AFB52883}"/>
                </a:ext>
              </a:extLst>
            </p:cNvPr>
            <p:cNvSpPr txBox="1"/>
            <p:nvPr/>
          </p:nvSpPr>
          <p:spPr>
            <a:xfrm>
              <a:off x="8600847" y="3114691"/>
              <a:ext cx="1576243" cy="64633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D1282E"/>
                  </a:solidFill>
                  <a:effectLst/>
                  <a:uLnTx/>
                  <a:uFillTx/>
                  <a:latin typeface="Arial" panose="020B0604020202020204" pitchFamily="34" charset="0"/>
                  <a:ea typeface="ＭＳ Ｐゴシック" panose="020B0600070205080204" pitchFamily="34" charset="-128"/>
                  <a:cs typeface="+mn-cs"/>
                </a:rPr>
                <a:t>Brief QoL Assessments</a:t>
              </a:r>
            </a:p>
          </p:txBody>
        </p:sp>
        <p:sp>
          <p:nvSpPr>
            <p:cNvPr id="34" name="Right Brace 33">
              <a:extLst>
                <a:ext uri="{FF2B5EF4-FFF2-40B4-BE49-F238E27FC236}">
                  <a16:creationId xmlns:a16="http://schemas.microsoft.com/office/drawing/2014/main" id="{608B39E6-0C64-F046-BD37-E74F5D69FDDA}"/>
                </a:ext>
              </a:extLst>
            </p:cNvPr>
            <p:cNvSpPr/>
            <p:nvPr/>
          </p:nvSpPr>
          <p:spPr bwMode="auto">
            <a:xfrm rot="5400000">
              <a:off x="9197154" y="71999"/>
              <a:ext cx="383629" cy="5054273"/>
            </a:xfrm>
            <a:prstGeom prst="rightBrace">
              <a:avLst/>
            </a:prstGeom>
            <a:noFill/>
            <a:ln w="28575">
              <a:solidFill>
                <a:schemeClr val="tx1"/>
              </a:solidFill>
            </a:ln>
            <a:effectLst/>
          </p:spPr>
          <p:txBody>
            <a:bodyPr vert="horz" wrap="square" lIns="91440" tIns="45720" rIns="91440" bIns="45720" numCol="1" rtlCol="0" anchor="t" anchorCtr="0" compatLnSpc="1">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 typeface="Monotype Sorts" pitchFamily="1" charset="2"/>
                <a:buNone/>
                <a:tabLst/>
                <a:defRPr/>
              </a:pPr>
              <a:endParaRPr kumimoji="1" lang="en-US" sz="26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Arial" charset="0"/>
                <a:ea typeface="ＭＳ Ｐゴシック" panose="020B0600070205080204" pitchFamily="34" charset="-128"/>
                <a:cs typeface="+mn-cs"/>
              </a:endParaRPr>
            </a:p>
          </p:txBody>
        </p:sp>
      </p:grpSp>
      <p:sp>
        <p:nvSpPr>
          <p:cNvPr id="35" name="TextBox 34">
            <a:extLst>
              <a:ext uri="{FF2B5EF4-FFF2-40B4-BE49-F238E27FC236}">
                <a16:creationId xmlns:a16="http://schemas.microsoft.com/office/drawing/2014/main" id="{A9A1BC76-036B-8B48-82CD-8F2524C1AB96}"/>
              </a:ext>
            </a:extLst>
          </p:cNvPr>
          <p:cNvSpPr txBox="1"/>
          <p:nvPr/>
        </p:nvSpPr>
        <p:spPr>
          <a:xfrm>
            <a:off x="228600" y="3807372"/>
            <a:ext cx="8329325" cy="147732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Brief QoL Assessment: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Seattle Angina Questionnaire – 7</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Angina Frequency</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Quality of Life</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Physical Limitations</a:t>
            </a:r>
          </a:p>
        </p:txBody>
      </p:sp>
      <p:grpSp>
        <p:nvGrpSpPr>
          <p:cNvPr id="36" name="Group 35">
            <a:extLst>
              <a:ext uri="{FF2B5EF4-FFF2-40B4-BE49-F238E27FC236}">
                <a16:creationId xmlns:a16="http://schemas.microsoft.com/office/drawing/2014/main" id="{6C3CF3C2-7615-4E4A-8EB9-55D81551D8AD}"/>
              </a:ext>
            </a:extLst>
          </p:cNvPr>
          <p:cNvGrpSpPr/>
          <p:nvPr/>
        </p:nvGrpSpPr>
        <p:grpSpPr>
          <a:xfrm>
            <a:off x="3548882" y="4493172"/>
            <a:ext cx="2680543" cy="685800"/>
            <a:chOff x="3548882" y="4724400"/>
            <a:chExt cx="2680543" cy="685800"/>
          </a:xfrm>
        </p:grpSpPr>
        <p:sp>
          <p:nvSpPr>
            <p:cNvPr id="37" name="Right Brace 36">
              <a:extLst>
                <a:ext uri="{FF2B5EF4-FFF2-40B4-BE49-F238E27FC236}">
                  <a16:creationId xmlns:a16="http://schemas.microsoft.com/office/drawing/2014/main" id="{734CEBAF-D027-BB4E-A2E1-15CFFE5DC300}"/>
                </a:ext>
              </a:extLst>
            </p:cNvPr>
            <p:cNvSpPr/>
            <p:nvPr/>
          </p:nvSpPr>
          <p:spPr bwMode="auto">
            <a:xfrm>
              <a:off x="3548882" y="4724400"/>
              <a:ext cx="188203" cy="685800"/>
            </a:xfrm>
            <a:prstGeom prst="rightBrac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 typeface="Monotype Sorts" pitchFamily="1" charset="2"/>
                <a:buNone/>
                <a:tabLst/>
                <a:defRPr/>
              </a:pPr>
              <a:endParaRPr kumimoji="1" lang="en-US" sz="26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Arial" charset="0"/>
                <a:ea typeface="ＭＳ Ｐゴシック" panose="020B0600070205080204" pitchFamily="34" charset="-128"/>
                <a:cs typeface="+mn-cs"/>
              </a:endParaRPr>
            </a:p>
          </p:txBody>
        </p:sp>
        <p:sp>
          <p:nvSpPr>
            <p:cNvPr id="38" name="TextBox 37">
              <a:extLst>
                <a:ext uri="{FF2B5EF4-FFF2-40B4-BE49-F238E27FC236}">
                  <a16:creationId xmlns:a16="http://schemas.microsoft.com/office/drawing/2014/main" id="{4D5A7677-4955-AB4A-BB30-75F0CB755BD2}"/>
                </a:ext>
              </a:extLst>
            </p:cNvPr>
            <p:cNvSpPr txBox="1"/>
            <p:nvPr/>
          </p:nvSpPr>
          <p:spPr>
            <a:xfrm>
              <a:off x="3749259" y="4882634"/>
              <a:ext cx="2480166"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SAQ Summary Score*</a:t>
              </a:r>
            </a:p>
          </p:txBody>
        </p:sp>
      </p:grpSp>
      <p:sp>
        <p:nvSpPr>
          <p:cNvPr id="39" name="TextBox 38">
            <a:extLst>
              <a:ext uri="{FF2B5EF4-FFF2-40B4-BE49-F238E27FC236}">
                <a16:creationId xmlns:a16="http://schemas.microsoft.com/office/drawing/2014/main" id="{1868A3F4-E669-564D-9772-843C81BC36EA}"/>
              </a:ext>
            </a:extLst>
          </p:cNvPr>
          <p:cNvSpPr txBox="1"/>
          <p:nvPr/>
        </p:nvSpPr>
        <p:spPr>
          <a:xfrm>
            <a:off x="4208970" y="5302816"/>
            <a:ext cx="2958887" cy="646331"/>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*Primary QoL Outcome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**Secondary QoL Outcome</a:t>
            </a:r>
          </a:p>
        </p:txBody>
      </p:sp>
      <p:grpSp>
        <p:nvGrpSpPr>
          <p:cNvPr id="40" name="Group 39">
            <a:extLst>
              <a:ext uri="{FF2B5EF4-FFF2-40B4-BE49-F238E27FC236}">
                <a16:creationId xmlns:a16="http://schemas.microsoft.com/office/drawing/2014/main" id="{826A1C33-C35D-FF49-B74B-887909F95C14}"/>
              </a:ext>
            </a:extLst>
          </p:cNvPr>
          <p:cNvGrpSpPr/>
          <p:nvPr/>
        </p:nvGrpSpPr>
        <p:grpSpPr>
          <a:xfrm>
            <a:off x="6250481" y="3578772"/>
            <a:ext cx="5757551" cy="1572399"/>
            <a:chOff x="6250481" y="3810000"/>
            <a:chExt cx="5757551" cy="1572399"/>
          </a:xfrm>
        </p:grpSpPr>
        <p:sp>
          <p:nvSpPr>
            <p:cNvPr id="41" name="Right Brace 40">
              <a:extLst>
                <a:ext uri="{FF2B5EF4-FFF2-40B4-BE49-F238E27FC236}">
                  <a16:creationId xmlns:a16="http://schemas.microsoft.com/office/drawing/2014/main" id="{3A618F8A-DB86-054A-B85C-111A766FCBC5}"/>
                </a:ext>
              </a:extLst>
            </p:cNvPr>
            <p:cNvSpPr/>
            <p:nvPr/>
          </p:nvSpPr>
          <p:spPr bwMode="auto">
            <a:xfrm rot="16200000">
              <a:off x="9210445" y="1784549"/>
              <a:ext cx="383629" cy="5054273"/>
            </a:xfrm>
            <a:prstGeom prst="rightBrace">
              <a:avLst/>
            </a:prstGeom>
            <a:noFill/>
            <a:ln w="28575">
              <a:solidFill>
                <a:schemeClr val="tx1"/>
              </a:solidFill>
            </a:ln>
            <a:effectLst/>
          </p:spPr>
          <p:txBody>
            <a:bodyPr vert="horz" wrap="square" lIns="91440" tIns="45720" rIns="91440" bIns="45720" numCol="1" rtlCol="0" anchor="t" anchorCtr="0" compatLnSpc="1">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 typeface="Monotype Sorts" pitchFamily="1" charset="2"/>
                <a:buNone/>
                <a:tabLst/>
                <a:defRPr/>
              </a:pPr>
              <a:endParaRPr kumimoji="1" lang="en-US" sz="26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Arial" charset="0"/>
                <a:ea typeface="ＭＳ Ｐゴシック" panose="020B0600070205080204" pitchFamily="34" charset="-128"/>
                <a:cs typeface="+mn-cs"/>
              </a:endParaRPr>
            </a:p>
          </p:txBody>
        </p:sp>
        <p:sp>
          <p:nvSpPr>
            <p:cNvPr id="42" name="TextBox 41">
              <a:extLst>
                <a:ext uri="{FF2B5EF4-FFF2-40B4-BE49-F238E27FC236}">
                  <a16:creationId xmlns:a16="http://schemas.microsoft.com/office/drawing/2014/main" id="{2CA4F43E-BA41-414B-8460-07AECC4E7626}"/>
                </a:ext>
              </a:extLst>
            </p:cNvPr>
            <p:cNvSpPr txBox="1"/>
            <p:nvPr/>
          </p:nvSpPr>
          <p:spPr>
            <a:xfrm>
              <a:off x="8420899" y="4355068"/>
              <a:ext cx="2018501"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Completion Rates</a:t>
              </a:r>
            </a:p>
          </p:txBody>
        </p:sp>
        <p:sp>
          <p:nvSpPr>
            <p:cNvPr id="43" name="TextBox 42">
              <a:extLst>
                <a:ext uri="{FF2B5EF4-FFF2-40B4-BE49-F238E27FC236}">
                  <a16:creationId xmlns:a16="http://schemas.microsoft.com/office/drawing/2014/main" id="{52C2A461-A2F0-BF48-B050-7AA0530D62F4}"/>
                </a:ext>
              </a:extLst>
            </p:cNvPr>
            <p:cNvSpPr txBox="1"/>
            <p:nvPr/>
          </p:nvSpPr>
          <p:spPr>
            <a:xfrm>
              <a:off x="6250481" y="4724400"/>
              <a:ext cx="1261884"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Con:  91%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t>
              </a: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mn-cs"/>
                </a:rPr>
                <a:t>Inv</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t>
              </a: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88%</a:t>
              </a:r>
            </a:p>
          </p:txBody>
        </p:sp>
        <p:sp>
          <p:nvSpPr>
            <p:cNvPr id="44" name="TextBox 43">
              <a:extLst>
                <a:ext uri="{FF2B5EF4-FFF2-40B4-BE49-F238E27FC236}">
                  <a16:creationId xmlns:a16="http://schemas.microsoft.com/office/drawing/2014/main" id="{7DE8B3F9-5A0D-824A-9CF7-444F063741FE}"/>
                </a:ext>
              </a:extLst>
            </p:cNvPr>
            <p:cNvSpPr txBox="1"/>
            <p:nvPr/>
          </p:nvSpPr>
          <p:spPr>
            <a:xfrm>
              <a:off x="7457092" y="4725558"/>
              <a:ext cx="646331"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88%</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89%</a:t>
              </a:r>
            </a:p>
          </p:txBody>
        </p:sp>
        <p:sp>
          <p:nvSpPr>
            <p:cNvPr id="45" name="TextBox 44">
              <a:extLst>
                <a:ext uri="{FF2B5EF4-FFF2-40B4-BE49-F238E27FC236}">
                  <a16:creationId xmlns:a16="http://schemas.microsoft.com/office/drawing/2014/main" id="{7F4A710A-4BCC-F143-954B-7C1973928FE7}"/>
                </a:ext>
              </a:extLst>
            </p:cNvPr>
            <p:cNvSpPr txBox="1"/>
            <p:nvPr/>
          </p:nvSpPr>
          <p:spPr>
            <a:xfrm>
              <a:off x="8090344" y="4736068"/>
              <a:ext cx="646331"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94%</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93%</a:t>
              </a:r>
            </a:p>
          </p:txBody>
        </p:sp>
        <p:sp>
          <p:nvSpPr>
            <p:cNvPr id="46" name="TextBox 45">
              <a:extLst>
                <a:ext uri="{FF2B5EF4-FFF2-40B4-BE49-F238E27FC236}">
                  <a16:creationId xmlns:a16="http://schemas.microsoft.com/office/drawing/2014/main" id="{00DBE0B9-C83B-664F-9BC2-610B2C1C8032}"/>
                </a:ext>
              </a:extLst>
            </p:cNvPr>
            <p:cNvSpPr txBox="1"/>
            <p:nvPr/>
          </p:nvSpPr>
          <p:spPr>
            <a:xfrm>
              <a:off x="8744616" y="4736068"/>
              <a:ext cx="646331"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93%</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92%</a:t>
              </a:r>
            </a:p>
          </p:txBody>
        </p:sp>
        <p:sp>
          <p:nvSpPr>
            <p:cNvPr id="47" name="TextBox 46">
              <a:extLst>
                <a:ext uri="{FF2B5EF4-FFF2-40B4-BE49-F238E27FC236}">
                  <a16:creationId xmlns:a16="http://schemas.microsoft.com/office/drawing/2014/main" id="{7B9861AE-F469-8D45-8DC1-9A4ADEB939E6}"/>
                </a:ext>
              </a:extLst>
            </p:cNvPr>
            <p:cNvSpPr txBox="1"/>
            <p:nvPr/>
          </p:nvSpPr>
          <p:spPr>
            <a:xfrm>
              <a:off x="9398888" y="4736068"/>
              <a:ext cx="646331"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92%</a:t>
              </a:r>
            </a:p>
          </p:txBody>
        </p:sp>
        <p:sp>
          <p:nvSpPr>
            <p:cNvPr id="48" name="TextBox 47">
              <a:extLst>
                <a:ext uri="{FF2B5EF4-FFF2-40B4-BE49-F238E27FC236}">
                  <a16:creationId xmlns:a16="http://schemas.microsoft.com/office/drawing/2014/main" id="{C500D6A0-9248-AD47-BEC5-268F722202C4}"/>
                </a:ext>
              </a:extLst>
            </p:cNvPr>
            <p:cNvSpPr txBox="1"/>
            <p:nvPr/>
          </p:nvSpPr>
          <p:spPr>
            <a:xfrm>
              <a:off x="10053160" y="4736068"/>
              <a:ext cx="646331"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90%</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91%</a:t>
              </a:r>
            </a:p>
          </p:txBody>
        </p:sp>
        <p:sp>
          <p:nvSpPr>
            <p:cNvPr id="49" name="TextBox 48">
              <a:extLst>
                <a:ext uri="{FF2B5EF4-FFF2-40B4-BE49-F238E27FC236}">
                  <a16:creationId xmlns:a16="http://schemas.microsoft.com/office/drawing/2014/main" id="{8C6C4D86-458B-B348-9AEF-EC4013E8CCDC}"/>
                </a:ext>
              </a:extLst>
            </p:cNvPr>
            <p:cNvSpPr txBox="1"/>
            <p:nvPr/>
          </p:nvSpPr>
          <p:spPr>
            <a:xfrm>
              <a:off x="10707432" y="4736068"/>
              <a:ext cx="646331"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90%</a:t>
              </a:r>
            </a:p>
          </p:txBody>
        </p:sp>
        <p:sp>
          <p:nvSpPr>
            <p:cNvPr id="50" name="TextBox 49">
              <a:extLst>
                <a:ext uri="{FF2B5EF4-FFF2-40B4-BE49-F238E27FC236}">
                  <a16:creationId xmlns:a16="http://schemas.microsoft.com/office/drawing/2014/main" id="{97055870-E9A5-4244-B87C-482E5DA672D4}"/>
                </a:ext>
              </a:extLst>
            </p:cNvPr>
            <p:cNvSpPr txBox="1"/>
            <p:nvPr/>
          </p:nvSpPr>
          <p:spPr>
            <a:xfrm>
              <a:off x="11361701" y="4736068"/>
              <a:ext cx="646331"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89%</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88%</a:t>
              </a:r>
            </a:p>
          </p:txBody>
        </p:sp>
        <p:cxnSp>
          <p:nvCxnSpPr>
            <p:cNvPr id="51" name="Straight Arrow Connector 4">
              <a:extLst>
                <a:ext uri="{FF2B5EF4-FFF2-40B4-BE49-F238E27FC236}">
                  <a16:creationId xmlns:a16="http://schemas.microsoft.com/office/drawing/2014/main" id="{478270F5-DC5F-8743-A4A7-C1E3B01FFC20}"/>
                </a:ext>
              </a:extLst>
            </p:cNvPr>
            <p:cNvCxnSpPr>
              <a:cxnSpLocks noChangeShapeType="1"/>
            </p:cNvCxnSpPr>
            <p:nvPr/>
          </p:nvCxnSpPr>
          <p:spPr bwMode="auto">
            <a:xfrm>
              <a:off x="9402259" y="3810000"/>
              <a:ext cx="0" cy="228600"/>
            </a:xfrm>
            <a:prstGeom prst="straightConnector1">
              <a:avLst/>
            </a:prstGeom>
            <a:noFill/>
            <a:ln w="25400" algn="ctr">
              <a:solidFill>
                <a:srgbClr val="000000"/>
              </a:solidFill>
              <a:round/>
              <a:headEnd/>
              <a:tailEnd type="arrow" w="med" len="med"/>
            </a:ln>
            <a:extLst>
              <a:ext uri="{909E8E84-426E-40DD-AFC4-6F175D3DCCD1}">
                <a14:hiddenFill xmlns:a14="http://schemas.microsoft.com/office/drawing/2010/main">
                  <a:noFill/>
                </a14:hiddenFill>
              </a:ext>
            </a:extLst>
          </p:spPr>
        </p:cxnSp>
      </p:grpSp>
      <p:sp>
        <p:nvSpPr>
          <p:cNvPr id="52" name="Rounded Rectangle 51">
            <a:extLst>
              <a:ext uri="{FF2B5EF4-FFF2-40B4-BE49-F238E27FC236}">
                <a16:creationId xmlns:a16="http://schemas.microsoft.com/office/drawing/2014/main" id="{8EFEC5BF-1421-E849-A36F-9A97D0F96841}"/>
              </a:ext>
            </a:extLst>
          </p:cNvPr>
          <p:cNvSpPr/>
          <p:nvPr/>
        </p:nvSpPr>
        <p:spPr bwMode="auto">
          <a:xfrm>
            <a:off x="7479427" y="1612461"/>
            <a:ext cx="524987" cy="459170"/>
          </a:xfrm>
          <a:prstGeom prst="roundRect">
            <a:avLst/>
          </a:pr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 typeface="Monotype Sorts" pitchFamily="1" charset="2"/>
              <a:buNone/>
              <a:tabLst/>
              <a:defRPr/>
            </a:pPr>
            <a:endParaRPr kumimoji="1" lang="en-US" sz="26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Arial" charset="0"/>
              <a:ea typeface="ＭＳ Ｐゴシック" panose="020B0600070205080204" pitchFamily="34" charset="-128"/>
              <a:cs typeface="+mn-cs"/>
            </a:endParaRPr>
          </a:p>
        </p:txBody>
      </p:sp>
      <p:sp>
        <p:nvSpPr>
          <p:cNvPr id="53" name="Rounded Rectangle 52">
            <a:extLst>
              <a:ext uri="{FF2B5EF4-FFF2-40B4-BE49-F238E27FC236}">
                <a16:creationId xmlns:a16="http://schemas.microsoft.com/office/drawing/2014/main" id="{BDCB05AE-5883-0942-91F5-6C93E79706C2}"/>
              </a:ext>
            </a:extLst>
          </p:cNvPr>
          <p:cNvSpPr/>
          <p:nvPr/>
        </p:nvSpPr>
        <p:spPr bwMode="auto">
          <a:xfrm>
            <a:off x="8642480" y="1612461"/>
            <a:ext cx="524987" cy="459170"/>
          </a:xfrm>
          <a:prstGeom prst="roundRect">
            <a:avLst/>
          </a:pr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 typeface="Monotype Sorts" pitchFamily="1" charset="2"/>
              <a:buNone/>
              <a:tabLst/>
              <a:defRPr/>
            </a:pPr>
            <a:endParaRPr kumimoji="1" lang="en-US" sz="26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Arial" charset="0"/>
              <a:ea typeface="ＭＳ Ｐゴシック" panose="020B0600070205080204" pitchFamily="34" charset="-128"/>
              <a:cs typeface="+mn-cs"/>
            </a:endParaRPr>
          </a:p>
        </p:txBody>
      </p:sp>
      <p:sp>
        <p:nvSpPr>
          <p:cNvPr id="54" name="Rounded Rectangle 53">
            <a:extLst>
              <a:ext uri="{FF2B5EF4-FFF2-40B4-BE49-F238E27FC236}">
                <a16:creationId xmlns:a16="http://schemas.microsoft.com/office/drawing/2014/main" id="{04447379-FAFF-8B41-A104-D02A4BC8A10F}"/>
              </a:ext>
            </a:extLst>
          </p:cNvPr>
          <p:cNvSpPr/>
          <p:nvPr/>
        </p:nvSpPr>
        <p:spPr bwMode="auto">
          <a:xfrm>
            <a:off x="11353596" y="1612461"/>
            <a:ext cx="524987" cy="459170"/>
          </a:xfrm>
          <a:prstGeom prst="roundRect">
            <a:avLst/>
          </a:pr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 typeface="Monotype Sorts" pitchFamily="1" charset="2"/>
              <a:buNone/>
              <a:tabLst/>
              <a:defRPr/>
            </a:pPr>
            <a:endParaRPr kumimoji="1" lang="en-US" sz="26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Arial" charset="0"/>
              <a:ea typeface="ＭＳ Ｐゴシック" panose="020B0600070205080204" pitchFamily="34" charset="-128"/>
              <a:cs typeface="+mn-cs"/>
            </a:endParaRPr>
          </a:p>
        </p:txBody>
      </p:sp>
      <p:sp>
        <p:nvSpPr>
          <p:cNvPr id="3" name="TextBox 2">
            <a:extLst>
              <a:ext uri="{FF2B5EF4-FFF2-40B4-BE49-F238E27FC236}">
                <a16:creationId xmlns:a16="http://schemas.microsoft.com/office/drawing/2014/main" id="{250B1DF5-4A87-9F41-91FA-6B1801203E51}"/>
              </a:ext>
            </a:extLst>
          </p:cNvPr>
          <p:cNvSpPr txBox="1"/>
          <p:nvPr/>
        </p:nvSpPr>
        <p:spPr>
          <a:xfrm>
            <a:off x="11856715" y="1557577"/>
            <a:ext cx="343364" cy="369332"/>
          </a:xfrm>
          <a:prstGeom prst="rect">
            <a:avLst/>
          </a:prstGeom>
          <a:noFill/>
        </p:spPr>
        <p:txBody>
          <a:bodyPr wrap="none" rtlCol="0">
            <a:spAutoFit/>
          </a:bodyPr>
          <a:lstStyle/>
          <a:p>
            <a:r>
              <a:rPr lang="en-US" dirty="0"/>
              <a:t>…</a:t>
            </a:r>
          </a:p>
        </p:txBody>
      </p:sp>
      <p:grpSp>
        <p:nvGrpSpPr>
          <p:cNvPr id="57" name="Group 56">
            <a:extLst>
              <a:ext uri="{FF2B5EF4-FFF2-40B4-BE49-F238E27FC236}">
                <a16:creationId xmlns:a16="http://schemas.microsoft.com/office/drawing/2014/main" id="{902688B5-0B74-9149-A3EF-EF5B05E79E5E}"/>
              </a:ext>
            </a:extLst>
          </p:cNvPr>
          <p:cNvGrpSpPr/>
          <p:nvPr/>
        </p:nvGrpSpPr>
        <p:grpSpPr>
          <a:xfrm>
            <a:off x="2443466" y="4392206"/>
            <a:ext cx="783302" cy="605552"/>
            <a:chOff x="2443466" y="4392206"/>
            <a:chExt cx="783302" cy="605552"/>
          </a:xfrm>
        </p:grpSpPr>
        <p:sp>
          <p:nvSpPr>
            <p:cNvPr id="55" name="TextBox 54">
              <a:extLst>
                <a:ext uri="{FF2B5EF4-FFF2-40B4-BE49-F238E27FC236}">
                  <a16:creationId xmlns:a16="http://schemas.microsoft.com/office/drawing/2014/main" id="{5877953C-2726-314D-82C0-D7C3663D5CC8}"/>
                </a:ext>
              </a:extLst>
            </p:cNvPr>
            <p:cNvSpPr txBox="1"/>
            <p:nvPr/>
          </p:nvSpPr>
          <p:spPr>
            <a:xfrm>
              <a:off x="2862566" y="4392206"/>
              <a:ext cx="364202" cy="369332"/>
            </a:xfrm>
            <a:prstGeom prst="rect">
              <a:avLst/>
            </a:prstGeom>
            <a:noFill/>
          </p:spPr>
          <p:txBody>
            <a:bodyPr wrap="none" rtlCol="0">
              <a:spAutoFit/>
            </a:bodyPr>
            <a:lstStyle/>
            <a:p>
              <a:r>
                <a:rPr lang="en-US" dirty="0">
                  <a:solidFill>
                    <a:srgbClr val="000000"/>
                  </a:solidFill>
                  <a:latin typeface="Arial" panose="020B0604020202020204" pitchFamily="34" charset="0"/>
                  <a:ea typeface="ＭＳ Ｐゴシック" panose="020B0600070205080204" pitchFamily="34" charset="-128"/>
                </a:rPr>
                <a:t>**</a:t>
              </a:r>
              <a:endParaRPr lang="en-US" dirty="0"/>
            </a:p>
          </p:txBody>
        </p:sp>
        <p:sp>
          <p:nvSpPr>
            <p:cNvPr id="56" name="TextBox 55">
              <a:extLst>
                <a:ext uri="{FF2B5EF4-FFF2-40B4-BE49-F238E27FC236}">
                  <a16:creationId xmlns:a16="http://schemas.microsoft.com/office/drawing/2014/main" id="{604BC537-BBF8-7B44-8DC0-1B651683F707}"/>
                </a:ext>
              </a:extLst>
            </p:cNvPr>
            <p:cNvSpPr txBox="1"/>
            <p:nvPr/>
          </p:nvSpPr>
          <p:spPr>
            <a:xfrm>
              <a:off x="2443466" y="4628426"/>
              <a:ext cx="364202" cy="369332"/>
            </a:xfrm>
            <a:prstGeom prst="rect">
              <a:avLst/>
            </a:prstGeom>
            <a:noFill/>
          </p:spPr>
          <p:txBody>
            <a:bodyPr wrap="none" rtlCol="0">
              <a:spAutoFit/>
            </a:bodyPr>
            <a:lstStyle/>
            <a:p>
              <a:r>
                <a:rPr lang="en-US" dirty="0">
                  <a:solidFill>
                    <a:srgbClr val="000000"/>
                  </a:solidFill>
                  <a:latin typeface="Arial" panose="020B0604020202020204" pitchFamily="34" charset="0"/>
                  <a:ea typeface="ＭＳ Ｐゴシック" panose="020B0600070205080204" pitchFamily="34" charset="-128"/>
                </a:rPr>
                <a:t>**</a:t>
              </a:r>
              <a:endParaRPr lang="en-US" dirty="0"/>
            </a:p>
          </p:txBody>
        </p:sp>
      </p:grpSp>
    </p:spTree>
    <p:extLst>
      <p:ext uri="{BB962C8B-B14F-4D97-AF65-F5344CB8AC3E}">
        <p14:creationId xmlns:p14="http://schemas.microsoft.com/office/powerpoint/2010/main" val="123931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ipe(left)">
                                      <p:cBhvr>
                                        <p:cTn id="20" dur="500"/>
                                        <p:tgtEl>
                                          <p:spTgt spid="3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left)">
                                      <p:cBhvr>
                                        <p:cTn id="25" dur="500"/>
                                        <p:tgtEl>
                                          <p:spTgt spid="3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par>
                                <p:cTn id="29" presetID="22" presetClass="entr" presetSubtype="8" fill="hold" nodeType="with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left)">
                                      <p:cBhvr>
                                        <p:cTn id="31" dur="500"/>
                                        <p:tgtEl>
                                          <p:spTgt spid="5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left)">
                                      <p:cBhvr>
                                        <p:cTn id="36" dur="500"/>
                                        <p:tgtEl>
                                          <p:spTgt spid="4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wipe(left)">
                                      <p:cBhvr>
                                        <p:cTn id="41" dur="500"/>
                                        <p:tgtEl>
                                          <p:spTgt spid="52"/>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wipe(left)">
                                      <p:cBhvr>
                                        <p:cTn id="44" dur="500"/>
                                        <p:tgtEl>
                                          <p:spTgt spid="5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wipe(left)">
                                      <p:cBhvr>
                                        <p:cTn id="4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9" grpId="0"/>
      <p:bldP spid="52" grpId="0" animBg="1"/>
      <p:bldP spid="53" grpId="0" animBg="1"/>
      <p:bldP spid="54"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E373-F6D2-9E4E-AF27-826F87AF7A57}"/>
              </a:ext>
            </a:extLst>
          </p:cNvPr>
          <p:cNvSpPr>
            <a:spLocks noGrp="1"/>
          </p:cNvSpPr>
          <p:nvPr>
            <p:ph type="title"/>
          </p:nvPr>
        </p:nvSpPr>
        <p:spPr>
          <a:xfrm>
            <a:off x="270283" y="247479"/>
            <a:ext cx="11347939" cy="620328"/>
          </a:xfrm>
        </p:spPr>
        <p:txBody>
          <a:bodyPr>
            <a:normAutofit fontScale="90000"/>
          </a:bodyPr>
          <a:lstStyle/>
          <a:p>
            <a:r>
              <a:rPr lang="en-US" dirty="0"/>
              <a:t>Interpreting and Stratifying SAQ Scores</a:t>
            </a:r>
          </a:p>
        </p:txBody>
      </p:sp>
      <p:sp>
        <p:nvSpPr>
          <p:cNvPr id="4" name="Rectangle 3">
            <a:extLst>
              <a:ext uri="{FF2B5EF4-FFF2-40B4-BE49-F238E27FC236}">
                <a16:creationId xmlns:a16="http://schemas.microsoft.com/office/drawing/2014/main" id="{30B5661A-E075-4B44-BBF7-00F65319E6A1}"/>
              </a:ext>
            </a:extLst>
          </p:cNvPr>
          <p:cNvSpPr>
            <a:spLocks noChangeArrowheads="1"/>
          </p:cNvSpPr>
          <p:nvPr/>
        </p:nvSpPr>
        <p:spPr bwMode="auto">
          <a:xfrm>
            <a:off x="270283" y="1675076"/>
            <a:ext cx="105977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sz="2800" b="1" i="1" dirty="0">
                <a:latin typeface="Arial" panose="020B0604020202020204" pitchFamily="34" charset="0"/>
              </a:rPr>
              <a:t>SAQ Angina Frequency Scale:</a:t>
            </a:r>
            <a:endParaRPr lang="en-US" altLang="en-US" sz="2800" dirty="0"/>
          </a:p>
        </p:txBody>
      </p:sp>
      <p:grpSp>
        <p:nvGrpSpPr>
          <p:cNvPr id="5" name="Group 4">
            <a:extLst>
              <a:ext uri="{FF2B5EF4-FFF2-40B4-BE49-F238E27FC236}">
                <a16:creationId xmlns:a16="http://schemas.microsoft.com/office/drawing/2014/main" id="{6F85EB2B-C9BB-B944-A0E1-3F682A45AFBE}"/>
              </a:ext>
            </a:extLst>
          </p:cNvPr>
          <p:cNvGrpSpPr>
            <a:grpSpLocks/>
          </p:cNvGrpSpPr>
          <p:nvPr/>
        </p:nvGrpSpPr>
        <p:grpSpPr bwMode="auto">
          <a:xfrm>
            <a:off x="1451863" y="3018305"/>
            <a:ext cx="8736169" cy="1199016"/>
            <a:chOff x="645" y="1227"/>
            <a:chExt cx="4930" cy="624"/>
          </a:xfrm>
        </p:grpSpPr>
        <p:sp>
          <p:nvSpPr>
            <p:cNvPr id="6" name="Line 5">
              <a:extLst>
                <a:ext uri="{FF2B5EF4-FFF2-40B4-BE49-F238E27FC236}">
                  <a16:creationId xmlns:a16="http://schemas.microsoft.com/office/drawing/2014/main" id="{33BCF8E0-4F6F-5C44-A88D-379FE4910796}"/>
                </a:ext>
              </a:extLst>
            </p:cNvPr>
            <p:cNvSpPr>
              <a:spLocks noChangeShapeType="1"/>
            </p:cNvSpPr>
            <p:nvPr/>
          </p:nvSpPr>
          <p:spPr bwMode="auto">
            <a:xfrm>
              <a:off x="851" y="1543"/>
              <a:ext cx="4490" cy="1"/>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Rectangle 6">
              <a:extLst>
                <a:ext uri="{FF2B5EF4-FFF2-40B4-BE49-F238E27FC236}">
                  <a16:creationId xmlns:a16="http://schemas.microsoft.com/office/drawing/2014/main" id="{87274C96-7092-B444-9D5D-4869CE9F8116}"/>
                </a:ext>
              </a:extLst>
            </p:cNvPr>
            <p:cNvSpPr>
              <a:spLocks noChangeArrowheads="1"/>
            </p:cNvSpPr>
            <p:nvPr/>
          </p:nvSpPr>
          <p:spPr bwMode="auto">
            <a:xfrm>
              <a:off x="809" y="1691"/>
              <a:ext cx="8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dirty="0">
                  <a:latin typeface="Arial" panose="020B0604020202020204" pitchFamily="34" charset="0"/>
                </a:rPr>
                <a:t>0</a:t>
              </a:r>
              <a:endParaRPr lang="en-US" altLang="en-US" dirty="0"/>
            </a:p>
          </p:txBody>
        </p:sp>
        <p:sp>
          <p:nvSpPr>
            <p:cNvPr id="8" name="Rectangle 7">
              <a:extLst>
                <a:ext uri="{FF2B5EF4-FFF2-40B4-BE49-F238E27FC236}">
                  <a16:creationId xmlns:a16="http://schemas.microsoft.com/office/drawing/2014/main" id="{77B05272-784C-3E49-AEC4-37AE2744C0A5}"/>
                </a:ext>
              </a:extLst>
            </p:cNvPr>
            <p:cNvSpPr>
              <a:spLocks noChangeArrowheads="1"/>
            </p:cNvSpPr>
            <p:nvPr/>
          </p:nvSpPr>
          <p:spPr bwMode="auto">
            <a:xfrm>
              <a:off x="1677" y="1691"/>
              <a:ext cx="16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dirty="0">
                  <a:latin typeface="Arial" panose="020B0604020202020204" pitchFamily="34" charset="0"/>
                </a:rPr>
                <a:t>20</a:t>
              </a:r>
              <a:endParaRPr lang="en-US" altLang="en-US" dirty="0"/>
            </a:p>
          </p:txBody>
        </p:sp>
        <p:sp>
          <p:nvSpPr>
            <p:cNvPr id="9" name="Rectangle 8">
              <a:extLst>
                <a:ext uri="{FF2B5EF4-FFF2-40B4-BE49-F238E27FC236}">
                  <a16:creationId xmlns:a16="http://schemas.microsoft.com/office/drawing/2014/main" id="{E3427DE4-2FDD-544A-B32E-1FD8D99ABE74}"/>
                </a:ext>
              </a:extLst>
            </p:cNvPr>
            <p:cNvSpPr>
              <a:spLocks noChangeArrowheads="1"/>
            </p:cNvSpPr>
            <p:nvPr/>
          </p:nvSpPr>
          <p:spPr bwMode="auto">
            <a:xfrm>
              <a:off x="2575" y="1691"/>
              <a:ext cx="16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dirty="0">
                  <a:latin typeface="Arial" panose="020B0604020202020204" pitchFamily="34" charset="0"/>
                </a:rPr>
                <a:t>40</a:t>
              </a:r>
              <a:endParaRPr lang="en-US" altLang="en-US" dirty="0"/>
            </a:p>
          </p:txBody>
        </p:sp>
        <p:sp>
          <p:nvSpPr>
            <p:cNvPr id="10" name="Rectangle 9">
              <a:extLst>
                <a:ext uri="{FF2B5EF4-FFF2-40B4-BE49-F238E27FC236}">
                  <a16:creationId xmlns:a16="http://schemas.microsoft.com/office/drawing/2014/main" id="{935AF7C8-7306-B74A-A003-CF0BE933746B}"/>
                </a:ext>
              </a:extLst>
            </p:cNvPr>
            <p:cNvSpPr>
              <a:spLocks noChangeArrowheads="1"/>
            </p:cNvSpPr>
            <p:nvPr/>
          </p:nvSpPr>
          <p:spPr bwMode="auto">
            <a:xfrm>
              <a:off x="3461" y="1691"/>
              <a:ext cx="16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a:latin typeface="Arial" panose="020B0604020202020204" pitchFamily="34" charset="0"/>
                </a:rPr>
                <a:t>60</a:t>
              </a:r>
              <a:endParaRPr lang="en-US" altLang="en-US"/>
            </a:p>
          </p:txBody>
        </p:sp>
        <p:sp>
          <p:nvSpPr>
            <p:cNvPr id="11" name="Rectangle 10">
              <a:extLst>
                <a:ext uri="{FF2B5EF4-FFF2-40B4-BE49-F238E27FC236}">
                  <a16:creationId xmlns:a16="http://schemas.microsoft.com/office/drawing/2014/main" id="{D41EC05D-FE8F-784A-8716-07ECD985455B}"/>
                </a:ext>
              </a:extLst>
            </p:cNvPr>
            <p:cNvSpPr>
              <a:spLocks noChangeArrowheads="1"/>
            </p:cNvSpPr>
            <p:nvPr/>
          </p:nvSpPr>
          <p:spPr bwMode="auto">
            <a:xfrm>
              <a:off x="4377" y="1691"/>
              <a:ext cx="16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dirty="0">
                  <a:latin typeface="Arial" panose="020B0604020202020204" pitchFamily="34" charset="0"/>
                </a:rPr>
                <a:t>80</a:t>
              </a:r>
              <a:endParaRPr lang="en-US" altLang="en-US" dirty="0"/>
            </a:p>
          </p:txBody>
        </p:sp>
        <p:sp>
          <p:nvSpPr>
            <p:cNvPr id="12" name="Rectangle 11">
              <a:extLst>
                <a:ext uri="{FF2B5EF4-FFF2-40B4-BE49-F238E27FC236}">
                  <a16:creationId xmlns:a16="http://schemas.microsoft.com/office/drawing/2014/main" id="{AC2F980F-C5F3-2D45-A450-8FAA56BB5A4D}"/>
                </a:ext>
              </a:extLst>
            </p:cNvPr>
            <p:cNvSpPr>
              <a:spLocks noChangeArrowheads="1"/>
            </p:cNvSpPr>
            <p:nvPr/>
          </p:nvSpPr>
          <p:spPr bwMode="auto">
            <a:xfrm>
              <a:off x="5215" y="1691"/>
              <a:ext cx="242"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a:latin typeface="Arial" panose="020B0604020202020204" pitchFamily="34" charset="0"/>
                </a:rPr>
                <a:t>100</a:t>
              </a:r>
              <a:endParaRPr lang="en-US" altLang="en-US"/>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C93E1A1E-335D-9F46-BE7F-1903670DD83F}"/>
                    </a:ext>
                  </a:extLst>
                </p:cNvPr>
                <p:cNvSpPr>
                  <a:spLocks noChangeArrowheads="1"/>
                </p:cNvSpPr>
                <p:nvPr/>
              </p:nvSpPr>
              <p:spPr bwMode="auto">
                <a:xfrm>
                  <a:off x="645" y="1227"/>
                  <a:ext cx="460" cy="1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14:m>
                    <m:oMath xmlns:m="http://schemas.openxmlformats.org/officeDocument/2006/math">
                      <m:r>
                        <a:rPr lang="en-US" altLang="en-US" sz="1600" b="1" i="1" smtClean="0">
                          <a:latin typeface="Cambria Math" panose="02040503050406030204" pitchFamily="18" charset="0"/>
                          <a:ea typeface="Cambria Math" panose="02040503050406030204" pitchFamily="18" charset="0"/>
                        </a:rPr>
                        <m:t>≥</m:t>
                      </m:r>
                    </m:oMath>
                  </a14:m>
                  <a:r>
                    <a:rPr lang="en-US" altLang="en-US" sz="1600" b="1" dirty="0">
                      <a:latin typeface="Arial" panose="020B0604020202020204" pitchFamily="34" charset="0"/>
                    </a:rPr>
                    <a:t>4X/day</a:t>
                  </a:r>
                  <a:endParaRPr lang="en-US" altLang="en-US" sz="1600" dirty="0"/>
                </a:p>
              </p:txBody>
            </p:sp>
          </mc:Choice>
          <mc:Fallback xmlns="">
            <p:sp>
              <p:nvSpPr>
                <p:cNvPr id="14" name="Rectangle 13">
                  <a:extLst>
                    <a:ext uri="{FF2B5EF4-FFF2-40B4-BE49-F238E27FC236}">
                      <a16:creationId xmlns:a16="http://schemas.microsoft.com/office/drawing/2014/main" id="{C93E1A1E-335D-9F46-BE7F-1903670DD83F}"/>
                    </a:ext>
                  </a:extLst>
                </p:cNvPr>
                <p:cNvSpPr>
                  <a:spLocks noRot="1" noChangeAspect="1" noMove="1" noResize="1" noEditPoints="1" noAdjustHandles="1" noChangeArrowheads="1" noChangeShapeType="1" noTextEdit="1"/>
                </p:cNvSpPr>
                <p:nvPr/>
              </p:nvSpPr>
              <p:spPr bwMode="auto">
                <a:xfrm>
                  <a:off x="645" y="1227"/>
                  <a:ext cx="460" cy="128"/>
                </a:xfrm>
                <a:prstGeom prst="rect">
                  <a:avLst/>
                </a:prstGeom>
                <a:blipFill>
                  <a:blip r:embed="rId2"/>
                  <a:stretch>
                    <a:fillRect l="-7576" t="-30000" r="-12121" b="-4500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15" name="Rectangle 14">
              <a:extLst>
                <a:ext uri="{FF2B5EF4-FFF2-40B4-BE49-F238E27FC236}">
                  <a16:creationId xmlns:a16="http://schemas.microsoft.com/office/drawing/2014/main" id="{27EA5146-02E9-E248-B881-F4200604467B}"/>
                </a:ext>
              </a:extLst>
            </p:cNvPr>
            <p:cNvSpPr>
              <a:spLocks noChangeArrowheads="1"/>
            </p:cNvSpPr>
            <p:nvPr/>
          </p:nvSpPr>
          <p:spPr bwMode="auto">
            <a:xfrm>
              <a:off x="1494" y="1227"/>
              <a:ext cx="476"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sz="1600" b="1">
                  <a:latin typeface="Arial" panose="020B0604020202020204" pitchFamily="34" charset="0"/>
                </a:rPr>
                <a:t>1-3X/day</a:t>
              </a:r>
              <a:endParaRPr lang="en-US" altLang="en-US" sz="1600"/>
            </a:p>
          </p:txBody>
        </p:sp>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603AD613-5713-4A4C-A3C4-6CC11C8017FB}"/>
                    </a:ext>
                  </a:extLst>
                </p:cNvPr>
                <p:cNvSpPr>
                  <a:spLocks noChangeArrowheads="1"/>
                </p:cNvSpPr>
                <p:nvPr/>
              </p:nvSpPr>
              <p:spPr bwMode="auto">
                <a:xfrm>
                  <a:off x="2384" y="1230"/>
                  <a:ext cx="544" cy="1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14:m>
                    <m:oMath xmlns:m="http://schemas.openxmlformats.org/officeDocument/2006/math">
                      <m:r>
                        <a:rPr lang="en-US" altLang="en-US" sz="1600" b="1" i="1" smtClean="0">
                          <a:latin typeface="Cambria Math" panose="02040503050406030204" pitchFamily="18" charset="0"/>
                          <a:ea typeface="Cambria Math" panose="02040503050406030204" pitchFamily="18" charset="0"/>
                        </a:rPr>
                        <m:t>≤</m:t>
                      </m:r>
                    </m:oMath>
                  </a14:m>
                  <a:r>
                    <a:rPr lang="en-US" altLang="en-US" sz="1600" b="1" dirty="0">
                      <a:latin typeface="Arial" panose="020B0604020202020204" pitchFamily="34" charset="0"/>
                    </a:rPr>
                    <a:t>3X/week</a:t>
                  </a:r>
                  <a:endParaRPr lang="en-US" altLang="en-US" sz="1600" dirty="0"/>
                </a:p>
              </p:txBody>
            </p:sp>
          </mc:Choice>
          <mc:Fallback xmlns="">
            <p:sp>
              <p:nvSpPr>
                <p:cNvPr id="17" name="Rectangle 16">
                  <a:extLst>
                    <a:ext uri="{FF2B5EF4-FFF2-40B4-BE49-F238E27FC236}">
                      <a16:creationId xmlns:a16="http://schemas.microsoft.com/office/drawing/2014/main" id="{603AD613-5713-4A4C-A3C4-6CC11C8017FB}"/>
                    </a:ext>
                  </a:extLst>
                </p:cNvPr>
                <p:cNvSpPr>
                  <a:spLocks noRot="1" noChangeAspect="1" noMove="1" noResize="1" noEditPoints="1" noAdjustHandles="1" noChangeArrowheads="1" noChangeShapeType="1" noTextEdit="1"/>
                </p:cNvSpPr>
                <p:nvPr/>
              </p:nvSpPr>
              <p:spPr bwMode="auto">
                <a:xfrm>
                  <a:off x="2384" y="1230"/>
                  <a:ext cx="544" cy="128"/>
                </a:xfrm>
                <a:prstGeom prst="rect">
                  <a:avLst/>
                </a:prstGeom>
                <a:blipFill>
                  <a:blip r:embed="rId3"/>
                  <a:stretch>
                    <a:fillRect l="-6494" t="-25000" r="-10390" b="-4500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18" name="Rectangle 17">
              <a:extLst>
                <a:ext uri="{FF2B5EF4-FFF2-40B4-BE49-F238E27FC236}">
                  <a16:creationId xmlns:a16="http://schemas.microsoft.com/office/drawing/2014/main" id="{DB2345DC-77C6-7F4A-A83E-70FA4A56167B}"/>
                </a:ext>
              </a:extLst>
            </p:cNvPr>
            <p:cNvSpPr>
              <a:spLocks noChangeArrowheads="1"/>
            </p:cNvSpPr>
            <p:nvPr/>
          </p:nvSpPr>
          <p:spPr bwMode="auto">
            <a:xfrm>
              <a:off x="3187" y="1227"/>
              <a:ext cx="560"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sz="1600" b="1">
                  <a:latin typeface="Arial" panose="020B0604020202020204" pitchFamily="34" charset="0"/>
                </a:rPr>
                <a:t>1-2X/week</a:t>
              </a:r>
              <a:endParaRPr lang="en-US" altLang="en-US" sz="1600"/>
            </a:p>
          </p:txBody>
        </p:sp>
        <p:sp>
          <p:nvSpPr>
            <p:cNvPr id="19" name="Rectangle 18">
              <a:extLst>
                <a:ext uri="{FF2B5EF4-FFF2-40B4-BE49-F238E27FC236}">
                  <a16:creationId xmlns:a16="http://schemas.microsoft.com/office/drawing/2014/main" id="{2D438FD9-3A9D-C74D-B404-4BA9F112F0E4}"/>
                </a:ext>
              </a:extLst>
            </p:cNvPr>
            <p:cNvSpPr>
              <a:spLocks noChangeArrowheads="1"/>
            </p:cNvSpPr>
            <p:nvPr/>
          </p:nvSpPr>
          <p:spPr bwMode="auto">
            <a:xfrm>
              <a:off x="4161" y="1227"/>
              <a:ext cx="52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sz="1600" b="1" dirty="0">
                  <a:latin typeface="Arial" panose="020B0604020202020204" pitchFamily="34" charset="0"/>
                </a:rPr>
                <a:t>&lt;1X/week</a:t>
              </a:r>
              <a:endParaRPr lang="en-US" altLang="en-US" sz="1600" dirty="0"/>
            </a:p>
          </p:txBody>
        </p:sp>
        <p:sp>
          <p:nvSpPr>
            <p:cNvPr id="20" name="Rectangle 19">
              <a:extLst>
                <a:ext uri="{FF2B5EF4-FFF2-40B4-BE49-F238E27FC236}">
                  <a16:creationId xmlns:a16="http://schemas.microsoft.com/office/drawing/2014/main" id="{EA017963-27CA-5443-B27E-8BC7047E3C08}"/>
                </a:ext>
              </a:extLst>
            </p:cNvPr>
            <p:cNvSpPr>
              <a:spLocks noChangeArrowheads="1"/>
            </p:cNvSpPr>
            <p:nvPr/>
          </p:nvSpPr>
          <p:spPr bwMode="auto">
            <a:xfrm>
              <a:off x="5070" y="1227"/>
              <a:ext cx="50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Clr>
                  <a:srgbClr val="FAFD00"/>
                </a:buClr>
                <a:buFont typeface="Monotype Sorts" pitchFamily="2" charset="2"/>
                <a:buNone/>
              </a:pPr>
              <a:r>
                <a:rPr lang="en-US" altLang="en-US" sz="1600" b="1">
                  <a:latin typeface="Arial" panose="020B0604020202020204" pitchFamily="34" charset="0"/>
                </a:rPr>
                <a:t>Not at All</a:t>
              </a:r>
              <a:endParaRPr lang="en-US" altLang="en-US" sz="1600"/>
            </a:p>
          </p:txBody>
        </p:sp>
        <p:sp>
          <p:nvSpPr>
            <p:cNvPr id="21" name="Line 20">
              <a:extLst>
                <a:ext uri="{FF2B5EF4-FFF2-40B4-BE49-F238E27FC236}">
                  <a16:creationId xmlns:a16="http://schemas.microsoft.com/office/drawing/2014/main" id="{59BE7311-DA85-9045-AFF8-55FE5A0AE2D1}"/>
                </a:ext>
              </a:extLst>
            </p:cNvPr>
            <p:cNvSpPr>
              <a:spLocks noChangeShapeType="1"/>
            </p:cNvSpPr>
            <p:nvPr/>
          </p:nvSpPr>
          <p:spPr bwMode="auto">
            <a:xfrm>
              <a:off x="1300" y="1488"/>
              <a:ext cx="1" cy="112"/>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21">
              <a:extLst>
                <a:ext uri="{FF2B5EF4-FFF2-40B4-BE49-F238E27FC236}">
                  <a16:creationId xmlns:a16="http://schemas.microsoft.com/office/drawing/2014/main" id="{74D40D39-0029-B848-9DAF-171354F3DD39}"/>
                </a:ext>
              </a:extLst>
            </p:cNvPr>
            <p:cNvSpPr>
              <a:spLocks noChangeShapeType="1"/>
            </p:cNvSpPr>
            <p:nvPr/>
          </p:nvSpPr>
          <p:spPr bwMode="auto">
            <a:xfrm>
              <a:off x="2198" y="1488"/>
              <a:ext cx="1" cy="112"/>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2">
              <a:extLst>
                <a:ext uri="{FF2B5EF4-FFF2-40B4-BE49-F238E27FC236}">
                  <a16:creationId xmlns:a16="http://schemas.microsoft.com/office/drawing/2014/main" id="{690904C5-FAAE-894D-849D-4D425BE714A5}"/>
                </a:ext>
              </a:extLst>
            </p:cNvPr>
            <p:cNvSpPr>
              <a:spLocks noChangeShapeType="1"/>
            </p:cNvSpPr>
            <p:nvPr/>
          </p:nvSpPr>
          <p:spPr bwMode="auto">
            <a:xfrm>
              <a:off x="3096" y="1488"/>
              <a:ext cx="1" cy="112"/>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3">
              <a:extLst>
                <a:ext uri="{FF2B5EF4-FFF2-40B4-BE49-F238E27FC236}">
                  <a16:creationId xmlns:a16="http://schemas.microsoft.com/office/drawing/2014/main" id="{B3570E85-8FA6-DF41-A9C8-2EC2C99927FB}"/>
                </a:ext>
              </a:extLst>
            </p:cNvPr>
            <p:cNvSpPr>
              <a:spLocks noChangeShapeType="1"/>
            </p:cNvSpPr>
            <p:nvPr/>
          </p:nvSpPr>
          <p:spPr bwMode="auto">
            <a:xfrm>
              <a:off x="3994" y="1488"/>
              <a:ext cx="1" cy="112"/>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4">
              <a:extLst>
                <a:ext uri="{FF2B5EF4-FFF2-40B4-BE49-F238E27FC236}">
                  <a16:creationId xmlns:a16="http://schemas.microsoft.com/office/drawing/2014/main" id="{1B72F719-7C12-9048-B768-74D3DBE42D3A}"/>
                </a:ext>
              </a:extLst>
            </p:cNvPr>
            <p:cNvSpPr>
              <a:spLocks noChangeShapeType="1"/>
            </p:cNvSpPr>
            <p:nvPr/>
          </p:nvSpPr>
          <p:spPr bwMode="auto">
            <a:xfrm>
              <a:off x="4892" y="1488"/>
              <a:ext cx="1" cy="112"/>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25">
              <a:extLst>
                <a:ext uri="{FF2B5EF4-FFF2-40B4-BE49-F238E27FC236}">
                  <a16:creationId xmlns:a16="http://schemas.microsoft.com/office/drawing/2014/main" id="{6F4C9E55-511B-DF42-8222-245FF89228FA}"/>
                </a:ext>
              </a:extLst>
            </p:cNvPr>
            <p:cNvSpPr>
              <a:spLocks noChangeShapeType="1"/>
            </p:cNvSpPr>
            <p:nvPr/>
          </p:nvSpPr>
          <p:spPr bwMode="auto">
            <a:xfrm>
              <a:off x="851" y="1425"/>
              <a:ext cx="0" cy="231"/>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26">
              <a:extLst>
                <a:ext uri="{FF2B5EF4-FFF2-40B4-BE49-F238E27FC236}">
                  <a16:creationId xmlns:a16="http://schemas.microsoft.com/office/drawing/2014/main" id="{DD8E907E-A932-AC4B-B37C-93655FBD5BFA}"/>
                </a:ext>
              </a:extLst>
            </p:cNvPr>
            <p:cNvSpPr>
              <a:spLocks noChangeShapeType="1"/>
            </p:cNvSpPr>
            <p:nvPr/>
          </p:nvSpPr>
          <p:spPr bwMode="auto">
            <a:xfrm>
              <a:off x="5341" y="1425"/>
              <a:ext cx="0" cy="246"/>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27">
              <a:extLst>
                <a:ext uri="{FF2B5EF4-FFF2-40B4-BE49-F238E27FC236}">
                  <a16:creationId xmlns:a16="http://schemas.microsoft.com/office/drawing/2014/main" id="{E91FF45C-9E3C-894A-BD14-921AF6AF6C3A}"/>
                </a:ext>
              </a:extLst>
            </p:cNvPr>
            <p:cNvSpPr>
              <a:spLocks noChangeShapeType="1"/>
            </p:cNvSpPr>
            <p:nvPr/>
          </p:nvSpPr>
          <p:spPr bwMode="auto">
            <a:xfrm>
              <a:off x="1749" y="1425"/>
              <a:ext cx="1" cy="225"/>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28">
              <a:extLst>
                <a:ext uri="{FF2B5EF4-FFF2-40B4-BE49-F238E27FC236}">
                  <a16:creationId xmlns:a16="http://schemas.microsoft.com/office/drawing/2014/main" id="{033E38CB-74EF-7E4C-97EE-AE4CBF919C2B}"/>
                </a:ext>
              </a:extLst>
            </p:cNvPr>
            <p:cNvSpPr>
              <a:spLocks noChangeShapeType="1"/>
            </p:cNvSpPr>
            <p:nvPr/>
          </p:nvSpPr>
          <p:spPr bwMode="auto">
            <a:xfrm>
              <a:off x="2647" y="1425"/>
              <a:ext cx="1" cy="220"/>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29">
              <a:extLst>
                <a:ext uri="{FF2B5EF4-FFF2-40B4-BE49-F238E27FC236}">
                  <a16:creationId xmlns:a16="http://schemas.microsoft.com/office/drawing/2014/main" id="{33803300-F75E-FA45-8614-55F192BBA503}"/>
                </a:ext>
              </a:extLst>
            </p:cNvPr>
            <p:cNvSpPr>
              <a:spLocks noChangeShapeType="1"/>
            </p:cNvSpPr>
            <p:nvPr/>
          </p:nvSpPr>
          <p:spPr bwMode="auto">
            <a:xfrm>
              <a:off x="4443" y="1425"/>
              <a:ext cx="1" cy="225"/>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30">
              <a:extLst>
                <a:ext uri="{FF2B5EF4-FFF2-40B4-BE49-F238E27FC236}">
                  <a16:creationId xmlns:a16="http://schemas.microsoft.com/office/drawing/2014/main" id="{F3A0823D-E406-CC4C-AD5E-532621D71F9F}"/>
                </a:ext>
              </a:extLst>
            </p:cNvPr>
            <p:cNvSpPr>
              <a:spLocks noChangeShapeType="1"/>
            </p:cNvSpPr>
            <p:nvPr/>
          </p:nvSpPr>
          <p:spPr bwMode="auto">
            <a:xfrm flipH="1">
              <a:off x="3539" y="1425"/>
              <a:ext cx="6" cy="225"/>
            </a:xfrm>
            <a:prstGeom prst="line">
              <a:avLst/>
            </a:prstGeom>
            <a:noFill/>
            <a:ln w="142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cxnSp>
        <p:nvCxnSpPr>
          <p:cNvPr id="32" name="Straight Arrow Connector 31">
            <a:extLst>
              <a:ext uri="{FF2B5EF4-FFF2-40B4-BE49-F238E27FC236}">
                <a16:creationId xmlns:a16="http://schemas.microsoft.com/office/drawing/2014/main" id="{0FCC8552-6CF9-754A-9B42-B52B61C98C01}"/>
              </a:ext>
            </a:extLst>
          </p:cNvPr>
          <p:cNvCxnSpPr>
            <a:cxnSpLocks noChangeShapeType="1"/>
          </p:cNvCxnSpPr>
          <p:nvPr/>
        </p:nvCxnSpPr>
        <p:spPr bwMode="auto">
          <a:xfrm>
            <a:off x="1774864" y="4609514"/>
            <a:ext cx="2381250" cy="1588"/>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3" name="TextBox 32">
            <a:extLst>
              <a:ext uri="{FF2B5EF4-FFF2-40B4-BE49-F238E27FC236}">
                <a16:creationId xmlns:a16="http://schemas.microsoft.com/office/drawing/2014/main" id="{8E6C3B94-B907-5D42-99F9-1A557A00229F}"/>
              </a:ext>
            </a:extLst>
          </p:cNvPr>
          <p:cNvSpPr txBox="1">
            <a:spLocks noChangeArrowheads="1"/>
          </p:cNvSpPr>
          <p:nvPr/>
        </p:nvSpPr>
        <p:spPr bwMode="auto">
          <a:xfrm>
            <a:off x="2114590" y="4224919"/>
            <a:ext cx="1616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lgn="ctr">
              <a:buClr>
                <a:srgbClr val="FAFD00"/>
              </a:buClr>
              <a:buFont typeface="Monotype Sorts" pitchFamily="2" charset="2"/>
              <a:buNone/>
            </a:pPr>
            <a:r>
              <a:rPr lang="en-US" altLang="en-US" dirty="0"/>
              <a:t>Daily</a:t>
            </a:r>
          </a:p>
        </p:txBody>
      </p:sp>
      <p:cxnSp>
        <p:nvCxnSpPr>
          <p:cNvPr id="34" name="Straight Arrow Connector 33">
            <a:extLst>
              <a:ext uri="{FF2B5EF4-FFF2-40B4-BE49-F238E27FC236}">
                <a16:creationId xmlns:a16="http://schemas.microsoft.com/office/drawing/2014/main" id="{73D3AAE4-7A02-6B41-AB0C-D7FF424B843C}"/>
              </a:ext>
            </a:extLst>
          </p:cNvPr>
          <p:cNvCxnSpPr>
            <a:cxnSpLocks noChangeShapeType="1"/>
          </p:cNvCxnSpPr>
          <p:nvPr/>
        </p:nvCxnSpPr>
        <p:spPr bwMode="auto">
          <a:xfrm>
            <a:off x="4156114" y="4611103"/>
            <a:ext cx="2381250" cy="1587"/>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5" name="TextBox 34">
            <a:extLst>
              <a:ext uri="{FF2B5EF4-FFF2-40B4-BE49-F238E27FC236}">
                <a16:creationId xmlns:a16="http://schemas.microsoft.com/office/drawing/2014/main" id="{7D14A734-2C21-834F-A5AC-147DB293887B}"/>
              </a:ext>
            </a:extLst>
          </p:cNvPr>
          <p:cNvSpPr txBox="1">
            <a:spLocks noChangeArrowheads="1"/>
          </p:cNvSpPr>
          <p:nvPr/>
        </p:nvSpPr>
        <p:spPr bwMode="auto">
          <a:xfrm>
            <a:off x="4497428" y="4226508"/>
            <a:ext cx="16144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lgn="ctr">
              <a:buClr>
                <a:srgbClr val="FAFD00"/>
              </a:buClr>
              <a:buFont typeface="Monotype Sorts" pitchFamily="2" charset="2"/>
              <a:buNone/>
            </a:pPr>
            <a:r>
              <a:rPr lang="en-US" altLang="en-US"/>
              <a:t>Weekly</a:t>
            </a:r>
          </a:p>
        </p:txBody>
      </p:sp>
      <p:cxnSp>
        <p:nvCxnSpPr>
          <p:cNvPr id="36" name="Straight Arrow Connector 35">
            <a:extLst>
              <a:ext uri="{FF2B5EF4-FFF2-40B4-BE49-F238E27FC236}">
                <a16:creationId xmlns:a16="http://schemas.microsoft.com/office/drawing/2014/main" id="{4BEBEB35-7BBF-E445-9456-9BB71D3EBE3B}"/>
              </a:ext>
            </a:extLst>
          </p:cNvPr>
          <p:cNvCxnSpPr>
            <a:cxnSpLocks noChangeShapeType="1"/>
          </p:cNvCxnSpPr>
          <p:nvPr/>
        </p:nvCxnSpPr>
        <p:spPr bwMode="auto">
          <a:xfrm>
            <a:off x="6537365" y="4611102"/>
            <a:ext cx="2466975" cy="0"/>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7" name="TextBox 36">
            <a:extLst>
              <a:ext uri="{FF2B5EF4-FFF2-40B4-BE49-F238E27FC236}">
                <a16:creationId xmlns:a16="http://schemas.microsoft.com/office/drawing/2014/main" id="{F689782A-9467-4344-955F-830519247CFB}"/>
              </a:ext>
            </a:extLst>
          </p:cNvPr>
          <p:cNvSpPr txBox="1">
            <a:spLocks noChangeArrowheads="1"/>
          </p:cNvSpPr>
          <p:nvPr/>
        </p:nvSpPr>
        <p:spPr bwMode="auto">
          <a:xfrm>
            <a:off x="6878678" y="4226508"/>
            <a:ext cx="1616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lgn="ctr">
              <a:buClr>
                <a:srgbClr val="FAFD00"/>
              </a:buClr>
              <a:buFont typeface="Monotype Sorts" pitchFamily="2" charset="2"/>
              <a:buNone/>
            </a:pPr>
            <a:r>
              <a:rPr lang="en-US" altLang="en-US" dirty="0"/>
              <a:t>Monthly</a:t>
            </a:r>
          </a:p>
        </p:txBody>
      </p:sp>
      <p:cxnSp>
        <p:nvCxnSpPr>
          <p:cNvPr id="38" name="Straight Arrow Connector 37">
            <a:extLst>
              <a:ext uri="{FF2B5EF4-FFF2-40B4-BE49-F238E27FC236}">
                <a16:creationId xmlns:a16="http://schemas.microsoft.com/office/drawing/2014/main" id="{BB7B336E-930F-FA4C-A296-9D0742999176}"/>
              </a:ext>
            </a:extLst>
          </p:cNvPr>
          <p:cNvCxnSpPr>
            <a:cxnSpLocks noChangeShapeType="1"/>
          </p:cNvCxnSpPr>
          <p:nvPr/>
        </p:nvCxnSpPr>
        <p:spPr bwMode="auto">
          <a:xfrm>
            <a:off x="9004340" y="4611103"/>
            <a:ext cx="936625" cy="1587"/>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9" name="TextBox 38">
            <a:extLst>
              <a:ext uri="{FF2B5EF4-FFF2-40B4-BE49-F238E27FC236}">
                <a16:creationId xmlns:a16="http://schemas.microsoft.com/office/drawing/2014/main" id="{94F54CCB-E8F5-024A-B43B-98266A3BC330}"/>
              </a:ext>
            </a:extLst>
          </p:cNvPr>
          <p:cNvSpPr txBox="1">
            <a:spLocks noChangeArrowheads="1"/>
          </p:cNvSpPr>
          <p:nvPr/>
        </p:nvSpPr>
        <p:spPr bwMode="auto">
          <a:xfrm>
            <a:off x="8951174" y="4226508"/>
            <a:ext cx="10604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lgn="ctr">
              <a:buClr>
                <a:srgbClr val="FAFD00"/>
              </a:buClr>
              <a:buFont typeface="Monotype Sorts" pitchFamily="2" charset="2"/>
              <a:buNone/>
            </a:pPr>
            <a:r>
              <a:rPr lang="en-US" altLang="en-US" dirty="0"/>
              <a:t>None</a:t>
            </a:r>
          </a:p>
        </p:txBody>
      </p:sp>
      <p:sp>
        <p:nvSpPr>
          <p:cNvPr id="98" name="Rectangle 1027">
            <a:extLst>
              <a:ext uri="{FF2B5EF4-FFF2-40B4-BE49-F238E27FC236}">
                <a16:creationId xmlns:a16="http://schemas.microsoft.com/office/drawing/2014/main" id="{D337D67B-E321-704C-B4B5-0EF9D6DB0198}"/>
              </a:ext>
            </a:extLst>
          </p:cNvPr>
          <p:cNvSpPr>
            <a:spLocks noChangeArrowheads="1"/>
          </p:cNvSpPr>
          <p:nvPr/>
        </p:nvSpPr>
        <p:spPr bwMode="auto">
          <a:xfrm>
            <a:off x="1859763" y="2278065"/>
            <a:ext cx="75132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75000"/>
              <a:buFont typeface="Monotype Sorts" pitchFamily="2" charset="2"/>
              <a:buChar char="u"/>
              <a:defRPr sz="2000">
                <a:solidFill>
                  <a:schemeClr val="tx1"/>
                </a:solidFill>
                <a:latin typeface="Times New Roman" panose="02020603050405020304" pitchFamily="18" charset="0"/>
                <a:ea typeface="ＭＳ Ｐゴシック" panose="020B0600070205080204" pitchFamily="34" charset="-128"/>
              </a:defRPr>
            </a:lvl9pPr>
          </a:lstStyle>
          <a:p>
            <a:pPr>
              <a:buFont typeface="Monotype Sorts" pitchFamily="2" charset="2"/>
              <a:buNone/>
            </a:pPr>
            <a:r>
              <a:rPr lang="en-US" altLang="en-US" sz="2200" b="1" dirty="0">
                <a:latin typeface="Arial" panose="020B0604020202020204" pitchFamily="34" charset="0"/>
              </a:rPr>
              <a:t>Over the past 4 weeks, how often have you had angina?</a:t>
            </a:r>
            <a:endParaRPr lang="en-US" altLang="en-US" sz="2200" dirty="0"/>
          </a:p>
        </p:txBody>
      </p:sp>
      <p:grpSp>
        <p:nvGrpSpPr>
          <p:cNvPr id="16" name="Group 15">
            <a:extLst>
              <a:ext uri="{FF2B5EF4-FFF2-40B4-BE49-F238E27FC236}">
                <a16:creationId xmlns:a16="http://schemas.microsoft.com/office/drawing/2014/main" id="{61080D57-83CD-2F4A-A08F-6197F5F00837}"/>
              </a:ext>
            </a:extLst>
          </p:cNvPr>
          <p:cNvGrpSpPr/>
          <p:nvPr/>
        </p:nvGrpSpPr>
        <p:grpSpPr>
          <a:xfrm>
            <a:off x="1820431" y="4937673"/>
            <a:ext cx="4716932" cy="904461"/>
            <a:chOff x="1820431" y="4937673"/>
            <a:chExt cx="4716932" cy="904461"/>
          </a:xfrm>
        </p:grpSpPr>
        <p:sp>
          <p:nvSpPr>
            <p:cNvPr id="3" name="Right Brace 2">
              <a:extLst>
                <a:ext uri="{FF2B5EF4-FFF2-40B4-BE49-F238E27FC236}">
                  <a16:creationId xmlns:a16="http://schemas.microsoft.com/office/drawing/2014/main" id="{C7460951-A502-EF43-B98E-E841A2CC31C0}"/>
                </a:ext>
              </a:extLst>
            </p:cNvPr>
            <p:cNvSpPr/>
            <p:nvPr/>
          </p:nvSpPr>
          <p:spPr>
            <a:xfrm rot="5400000">
              <a:off x="3988615" y="2769489"/>
              <a:ext cx="380563" cy="4716932"/>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49A4F28C-1ECA-F24B-8FEF-66D75100AF54}"/>
                </a:ext>
              </a:extLst>
            </p:cNvPr>
            <p:cNvSpPr txBox="1"/>
            <p:nvPr/>
          </p:nvSpPr>
          <p:spPr>
            <a:xfrm>
              <a:off x="3397890" y="5442024"/>
              <a:ext cx="1600438"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Daily/Weekly</a:t>
              </a:r>
            </a:p>
          </p:txBody>
        </p:sp>
      </p:grpSp>
    </p:spTree>
    <p:extLst>
      <p:ext uri="{BB962C8B-B14F-4D97-AF65-F5344CB8AC3E}">
        <p14:creationId xmlns:p14="http://schemas.microsoft.com/office/powerpoint/2010/main" val="47668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500"/>
                                        <p:tgtEl>
                                          <p:spTgt spid="33"/>
                                        </p:tgtEl>
                                      </p:cBhvr>
                                    </p:animEffect>
                                  </p:childTnLst>
                                </p:cTn>
                              </p:par>
                              <p:par>
                                <p:cTn id="11" presetID="22" presetClass="entr" presetSubtype="8"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wipe(left)">
                                      <p:cBhvr>
                                        <p:cTn id="13" dur="500"/>
                                        <p:tgtEl>
                                          <p:spTgt spid="34"/>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left)">
                                      <p:cBhvr>
                                        <p:cTn id="16" dur="500"/>
                                        <p:tgtEl>
                                          <p:spTgt spid="35"/>
                                        </p:tgtEl>
                                      </p:cBhvr>
                                    </p:animEffect>
                                  </p:childTnLst>
                                </p:cTn>
                              </p:par>
                              <p:par>
                                <p:cTn id="17" presetID="22" presetClass="entr" presetSubtype="8"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wipe(left)">
                                      <p:cBhvr>
                                        <p:cTn id="22" dur="500"/>
                                        <p:tgtEl>
                                          <p:spTgt spid="37"/>
                                        </p:tgtEl>
                                      </p:cBhvr>
                                    </p:animEffect>
                                  </p:childTnLst>
                                </p:cTn>
                              </p:par>
                              <p:par>
                                <p:cTn id="23" presetID="22" presetClass="entr" presetSubtype="8"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left)">
                                      <p:cBhvr>
                                        <p:cTn id="25" dur="500"/>
                                        <p:tgtEl>
                                          <p:spTgt spid="3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par>
                                <p:cTn id="29" presetID="22" presetClass="entr" presetSubtype="8"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7" grpId="0"/>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10515600" cy="473074"/>
          </a:xfrm>
        </p:spPr>
        <p:txBody>
          <a:bodyPr>
            <a:noAutofit/>
          </a:bodyPr>
          <a:lstStyle/>
          <a:p>
            <a:pPr algn="ctr"/>
            <a:r>
              <a:rPr lang="en-US" sz="4000" dirty="0"/>
              <a:t>Statistical Methods</a:t>
            </a:r>
          </a:p>
        </p:txBody>
      </p:sp>
      <p:sp>
        <p:nvSpPr>
          <p:cNvPr id="3" name="Content Placeholder 2"/>
          <p:cNvSpPr>
            <a:spLocks noGrp="1"/>
          </p:cNvSpPr>
          <p:nvPr>
            <p:ph idx="1"/>
          </p:nvPr>
        </p:nvSpPr>
        <p:spPr>
          <a:xfrm>
            <a:off x="304800" y="1186541"/>
            <a:ext cx="11430000" cy="4570791"/>
          </a:xfrm>
        </p:spPr>
        <p:txBody>
          <a:bodyPr>
            <a:normAutofit/>
          </a:bodyPr>
          <a:lstStyle/>
          <a:p>
            <a:pPr>
              <a:buFont typeface="Arial" panose="020B0604020202020204" pitchFamily="34" charset="0"/>
              <a:buChar char="•"/>
            </a:pPr>
            <a:r>
              <a:rPr lang="en-US" dirty="0"/>
              <a:t>Simple descriptive statistics of observed mean scores</a:t>
            </a:r>
          </a:p>
          <a:p>
            <a:pPr>
              <a:buFont typeface="Arial" panose="020B0604020202020204" pitchFamily="34" charset="0"/>
              <a:buChar char="•"/>
            </a:pPr>
            <a:endParaRPr lang="en-US" sz="1000" dirty="0"/>
          </a:p>
          <a:p>
            <a:pPr>
              <a:buFont typeface="Arial" panose="020B0604020202020204" pitchFamily="34" charset="0"/>
              <a:buChar char="•"/>
            </a:pPr>
            <a:r>
              <a:rPr lang="en-US" dirty="0"/>
              <a:t>Mixed-effect proportional odds models for all QOL scales</a:t>
            </a:r>
          </a:p>
          <a:p>
            <a:pPr lvl="1"/>
            <a:r>
              <a:rPr lang="en-US" sz="2800" dirty="0"/>
              <a:t>Treatment effect = Odds ratio for QOL ≥ X, at each time point</a:t>
            </a:r>
          </a:p>
          <a:p>
            <a:pPr lvl="1"/>
            <a:r>
              <a:rPr lang="en-US" sz="2800" dirty="0"/>
              <a:t>Results transformed to individual SAQ scales</a:t>
            </a:r>
          </a:p>
          <a:p>
            <a:pPr lvl="1">
              <a:buFont typeface="Arial" panose="020B0604020202020204" pitchFamily="34" charset="0"/>
              <a:buChar char="•"/>
              <a:tabLst>
                <a:tab pos="2624138" algn="l"/>
              </a:tabLst>
            </a:pPr>
            <a:endParaRPr lang="en-US" sz="1000" dirty="0"/>
          </a:p>
          <a:p>
            <a:r>
              <a:rPr lang="en-US" dirty="0"/>
              <a:t>Bayesian methods used for all models to directly estimate probability of treatment effect with posterior means and 95% posterior density intervals</a:t>
            </a:r>
          </a:p>
          <a:p>
            <a:endParaRPr lang="en-US" sz="1000" dirty="0"/>
          </a:p>
          <a:p>
            <a:r>
              <a:rPr lang="en-US" dirty="0"/>
              <a:t>Analyses performed for all patients and stratified by baseline angina</a:t>
            </a:r>
          </a:p>
          <a:p>
            <a:pPr lvl="2"/>
            <a:r>
              <a:rPr lang="en-US" sz="2400" dirty="0"/>
              <a:t>e.g. daily/weekly vs. several times per month vs. no angina</a:t>
            </a:r>
          </a:p>
          <a:p>
            <a:pPr lvl="1">
              <a:buFont typeface="Arial" panose="020B0604020202020204" pitchFamily="34" charset="0"/>
              <a:buChar char="•"/>
            </a:pPr>
            <a:endParaRPr lang="en-US" sz="2400" dirty="0"/>
          </a:p>
        </p:txBody>
      </p:sp>
    </p:spTree>
    <p:extLst>
      <p:ext uri="{BB962C8B-B14F-4D97-AF65-F5344CB8AC3E}">
        <p14:creationId xmlns:p14="http://schemas.microsoft.com/office/powerpoint/2010/main" val="280151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wipe(left)">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wipe(left)">
                                      <p:cBhvr>
                                        <p:cTn id="23" dur="500"/>
                                        <p:tgtEl>
                                          <p:spTgt spid="3">
                                            <p:txEl>
                                              <p:pRg st="8" end="8"/>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wipe(left)">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696"/>
          </a:xfrm>
        </p:spPr>
        <p:txBody>
          <a:bodyPr>
            <a:normAutofit/>
          </a:bodyPr>
          <a:lstStyle/>
          <a:p>
            <a:r>
              <a:rPr lang="en-US" sz="3600" dirty="0"/>
              <a:t>Patient Flow</a:t>
            </a:r>
          </a:p>
        </p:txBody>
      </p:sp>
      <p:sp>
        <p:nvSpPr>
          <p:cNvPr id="3" name="Rectangle 2"/>
          <p:cNvSpPr/>
          <p:nvPr/>
        </p:nvSpPr>
        <p:spPr>
          <a:xfrm>
            <a:off x="4994031" y="84172"/>
            <a:ext cx="220393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5,179 Randomized</a:t>
            </a:r>
          </a:p>
        </p:txBody>
      </p:sp>
      <p:sp>
        <p:nvSpPr>
          <p:cNvPr id="5" name="Rectangle 4"/>
          <p:cNvSpPr/>
          <p:nvPr/>
        </p:nvSpPr>
        <p:spPr>
          <a:xfrm>
            <a:off x="3622431" y="1336666"/>
            <a:ext cx="220393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2,591 Conservative</a:t>
            </a:r>
          </a:p>
        </p:txBody>
      </p:sp>
      <p:sp>
        <p:nvSpPr>
          <p:cNvPr id="6" name="Rectangle 5"/>
          <p:cNvSpPr/>
          <p:nvPr/>
        </p:nvSpPr>
        <p:spPr>
          <a:xfrm>
            <a:off x="6342186" y="1330317"/>
            <a:ext cx="220393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2,588 Invasive</a:t>
            </a:r>
          </a:p>
        </p:txBody>
      </p:sp>
      <p:sp>
        <p:nvSpPr>
          <p:cNvPr id="7" name="Rectangle 6"/>
          <p:cNvSpPr/>
          <p:nvPr/>
        </p:nvSpPr>
        <p:spPr>
          <a:xfrm>
            <a:off x="6342186" y="3193538"/>
            <a:ext cx="220393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2,346 Eligible for</a:t>
            </a:r>
          </a:p>
          <a:p>
            <a:pPr algn="ctr"/>
            <a:r>
              <a:rPr lang="en-US" dirty="0"/>
              <a:t>QOL Analyses</a:t>
            </a:r>
          </a:p>
        </p:txBody>
      </p:sp>
      <p:sp>
        <p:nvSpPr>
          <p:cNvPr id="8" name="Rectangle 7"/>
          <p:cNvSpPr/>
          <p:nvPr/>
        </p:nvSpPr>
        <p:spPr>
          <a:xfrm>
            <a:off x="3622431" y="3187188"/>
            <a:ext cx="220393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2,352 Eligible for</a:t>
            </a:r>
          </a:p>
          <a:p>
            <a:pPr algn="ctr"/>
            <a:r>
              <a:rPr lang="en-US" dirty="0"/>
              <a:t>QOL Analyses</a:t>
            </a:r>
          </a:p>
        </p:txBody>
      </p:sp>
      <p:sp>
        <p:nvSpPr>
          <p:cNvPr id="9" name="Rectangle 8"/>
          <p:cNvSpPr/>
          <p:nvPr/>
        </p:nvSpPr>
        <p:spPr>
          <a:xfrm>
            <a:off x="8902262" y="2482506"/>
            <a:ext cx="3125613"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242 improper form completion</a:t>
            </a:r>
          </a:p>
        </p:txBody>
      </p:sp>
      <p:sp>
        <p:nvSpPr>
          <p:cNvPr id="10" name="Rectangle 9"/>
          <p:cNvSpPr/>
          <p:nvPr/>
        </p:nvSpPr>
        <p:spPr>
          <a:xfrm>
            <a:off x="140680" y="2465096"/>
            <a:ext cx="3125614" cy="474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239 improper form completion</a:t>
            </a:r>
          </a:p>
        </p:txBody>
      </p:sp>
      <p:cxnSp>
        <p:nvCxnSpPr>
          <p:cNvPr id="12" name="Elbow Connector 11"/>
          <p:cNvCxnSpPr>
            <a:stCxn id="3" idx="2"/>
            <a:endCxn id="6" idx="0"/>
          </p:cNvCxnSpPr>
          <p:nvPr/>
        </p:nvCxnSpPr>
        <p:spPr>
          <a:xfrm rot="16200000" flipH="1">
            <a:off x="6604205" y="490366"/>
            <a:ext cx="331745" cy="134815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3" idx="2"/>
            <a:endCxn id="5" idx="0"/>
          </p:cNvCxnSpPr>
          <p:nvPr/>
        </p:nvCxnSpPr>
        <p:spPr>
          <a:xfrm rot="5400000">
            <a:off x="5241153" y="481819"/>
            <a:ext cx="338094" cy="13716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a:cxnSpLocks/>
            <a:stCxn id="6" idx="2"/>
            <a:endCxn id="9" idx="1"/>
          </p:cNvCxnSpPr>
          <p:nvPr/>
        </p:nvCxnSpPr>
        <p:spPr>
          <a:xfrm rot="16200000" flipH="1">
            <a:off x="7940014" y="1748857"/>
            <a:ext cx="466389" cy="145810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2"/>
            <a:endCxn id="7" idx="0"/>
          </p:cNvCxnSpPr>
          <p:nvPr/>
        </p:nvCxnSpPr>
        <p:spPr>
          <a:xfrm rot="5400000">
            <a:off x="6969745" y="2719127"/>
            <a:ext cx="948821"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cxnSpLocks/>
            <a:stCxn id="5" idx="2"/>
            <a:endCxn id="10" idx="3"/>
          </p:cNvCxnSpPr>
          <p:nvPr/>
        </p:nvCxnSpPr>
        <p:spPr>
          <a:xfrm rot="5400000">
            <a:off x="3769680" y="1747680"/>
            <a:ext cx="451335" cy="145810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5" idx="2"/>
            <a:endCxn id="8" idx="0"/>
          </p:cNvCxnSpPr>
          <p:nvPr/>
        </p:nvCxnSpPr>
        <p:spPr>
          <a:xfrm rot="5400000">
            <a:off x="4256339" y="2719127"/>
            <a:ext cx="936122"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40679" y="4251802"/>
            <a:ext cx="3235572" cy="7859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 no baseline assessment</a:t>
            </a:r>
          </a:p>
          <a:p>
            <a:pPr algn="ctr"/>
            <a:r>
              <a:rPr lang="en-US" dirty="0"/>
              <a:t>13 no follow-up assessments</a:t>
            </a:r>
          </a:p>
        </p:txBody>
      </p:sp>
      <p:sp>
        <p:nvSpPr>
          <p:cNvPr id="40" name="Rectangle 39"/>
          <p:cNvSpPr/>
          <p:nvPr/>
        </p:nvSpPr>
        <p:spPr>
          <a:xfrm>
            <a:off x="8546124" y="4251803"/>
            <a:ext cx="3481751" cy="755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29 no baseline assessment</a:t>
            </a:r>
          </a:p>
          <a:p>
            <a:pPr algn="ctr"/>
            <a:r>
              <a:rPr lang="en-US" dirty="0"/>
              <a:t>22 no follow-up assessments</a:t>
            </a:r>
          </a:p>
        </p:txBody>
      </p:sp>
      <p:sp>
        <p:nvSpPr>
          <p:cNvPr id="41" name="Rectangle 40"/>
          <p:cNvSpPr/>
          <p:nvPr/>
        </p:nvSpPr>
        <p:spPr>
          <a:xfrm>
            <a:off x="3616081" y="5058846"/>
            <a:ext cx="220393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2,322 Included in Analyses of</a:t>
            </a:r>
          </a:p>
          <a:p>
            <a:pPr algn="ctr"/>
            <a:r>
              <a:rPr lang="en-US" dirty="0"/>
              <a:t>Treatment Effect</a:t>
            </a:r>
          </a:p>
        </p:txBody>
      </p:sp>
      <p:sp>
        <p:nvSpPr>
          <p:cNvPr id="42" name="Rectangle 41"/>
          <p:cNvSpPr/>
          <p:nvPr/>
        </p:nvSpPr>
        <p:spPr>
          <a:xfrm>
            <a:off x="6342186" y="5056759"/>
            <a:ext cx="220393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2,295 Included in Analyses of Treatment Effect</a:t>
            </a:r>
          </a:p>
        </p:txBody>
      </p:sp>
      <p:cxnSp>
        <p:nvCxnSpPr>
          <p:cNvPr id="49" name="Elbow Connector 48"/>
          <p:cNvCxnSpPr>
            <a:cxnSpLocks/>
            <a:stCxn id="8" idx="2"/>
            <a:endCxn id="19" idx="3"/>
          </p:cNvCxnSpPr>
          <p:nvPr/>
        </p:nvCxnSpPr>
        <p:spPr>
          <a:xfrm rot="5400000">
            <a:off x="3778742" y="3699098"/>
            <a:ext cx="543168" cy="134814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cxnSpLocks/>
            <a:stCxn id="7" idx="2"/>
            <a:endCxn id="40" idx="1"/>
          </p:cNvCxnSpPr>
          <p:nvPr/>
        </p:nvCxnSpPr>
        <p:spPr>
          <a:xfrm rot="16200000" flipH="1">
            <a:off x="7734321" y="3817771"/>
            <a:ext cx="521637" cy="110196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7" idx="2"/>
            <a:endCxn id="42" idx="0"/>
          </p:cNvCxnSpPr>
          <p:nvPr/>
        </p:nvCxnSpPr>
        <p:spPr>
          <a:xfrm rot="5400000">
            <a:off x="6969745" y="4582348"/>
            <a:ext cx="948821"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8" idx="2"/>
            <a:endCxn id="41" idx="0"/>
          </p:cNvCxnSpPr>
          <p:nvPr/>
        </p:nvCxnSpPr>
        <p:spPr>
          <a:xfrm rot="5400000">
            <a:off x="4242596" y="4577042"/>
            <a:ext cx="957258" cy="635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359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EEA9-D8BC-AC43-8EBD-4AC7CB7310B1}"/>
              </a:ext>
            </a:extLst>
          </p:cNvPr>
          <p:cNvSpPr>
            <a:spLocks noGrp="1"/>
          </p:cNvSpPr>
          <p:nvPr>
            <p:ph type="title"/>
          </p:nvPr>
        </p:nvSpPr>
        <p:spPr/>
        <p:txBody>
          <a:bodyPr>
            <a:normAutofit/>
          </a:bodyPr>
          <a:lstStyle/>
          <a:p>
            <a:pPr algn="ctr"/>
            <a:r>
              <a:rPr lang="en-US" sz="4000" dirty="0"/>
              <a:t>Baseline Health Status</a:t>
            </a:r>
          </a:p>
        </p:txBody>
      </p:sp>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85DEA940-24F1-8741-94B3-5CB25D95987A}"/>
                  </a:ext>
                </a:extLst>
              </p:cNvPr>
              <p:cNvGraphicFramePr>
                <a:graphicFrameLocks noGrp="1"/>
              </p:cNvGraphicFramePr>
              <p:nvPr>
                <p:ph idx="1"/>
                <p:extLst>
                  <p:ext uri="{D42A27DB-BD31-4B8C-83A1-F6EECF244321}">
                    <p14:modId xmlns:p14="http://schemas.microsoft.com/office/powerpoint/2010/main" val="1361475475"/>
                  </p:ext>
                </p:extLst>
              </p:nvPr>
            </p:nvGraphicFramePr>
            <p:xfrm>
              <a:off x="328613" y="1649413"/>
              <a:ext cx="11347449" cy="3383280"/>
            </p:xfrm>
            <a:graphic>
              <a:graphicData uri="http://schemas.openxmlformats.org/drawingml/2006/table">
                <a:tbl>
                  <a:tblPr firstRow="1" bandRow="1">
                    <a:tableStyleId>{5C22544A-7EE6-4342-B048-85BDC9FD1C3A}</a:tableStyleId>
                  </a:tblPr>
                  <a:tblGrid>
                    <a:gridCol w="3782483">
                      <a:extLst>
                        <a:ext uri="{9D8B030D-6E8A-4147-A177-3AD203B41FA5}">
                          <a16:colId xmlns:a16="http://schemas.microsoft.com/office/drawing/2014/main" val="250462813"/>
                        </a:ext>
                      </a:extLst>
                    </a:gridCol>
                    <a:gridCol w="3782483">
                      <a:extLst>
                        <a:ext uri="{9D8B030D-6E8A-4147-A177-3AD203B41FA5}">
                          <a16:colId xmlns:a16="http://schemas.microsoft.com/office/drawing/2014/main" val="4047405988"/>
                        </a:ext>
                      </a:extLst>
                    </a:gridCol>
                    <a:gridCol w="3782483">
                      <a:extLst>
                        <a:ext uri="{9D8B030D-6E8A-4147-A177-3AD203B41FA5}">
                          <a16:colId xmlns:a16="http://schemas.microsoft.com/office/drawing/2014/main" val="4288601150"/>
                        </a:ext>
                      </a:extLst>
                    </a:gridCol>
                  </a:tblGrid>
                  <a:tr h="370840">
                    <a:tc>
                      <a:txBody>
                        <a:bodyPr/>
                        <a:lstStyle/>
                        <a:p>
                          <a:pPr algn="ctr"/>
                          <a:r>
                            <a:rPr lang="en-US" sz="3600" dirty="0"/>
                            <a:t>Scale</a:t>
                          </a:r>
                        </a:p>
                      </a:txBody>
                      <a:tcPr/>
                    </a:tc>
                    <a:tc>
                      <a:txBody>
                        <a:bodyPr/>
                        <a:lstStyle/>
                        <a:p>
                          <a:pPr algn="ctr"/>
                          <a:r>
                            <a:rPr lang="en-US" sz="3600" dirty="0"/>
                            <a:t>Invasive</a:t>
                          </a:r>
                        </a:p>
                      </a:txBody>
                      <a:tcPr/>
                    </a:tc>
                    <a:tc>
                      <a:txBody>
                        <a:bodyPr/>
                        <a:lstStyle/>
                        <a:p>
                          <a:pPr algn="ctr"/>
                          <a:r>
                            <a:rPr lang="en-US" sz="3600" dirty="0"/>
                            <a:t>Conservative</a:t>
                          </a:r>
                        </a:p>
                      </a:txBody>
                      <a:tcPr/>
                    </a:tc>
                    <a:extLst>
                      <a:ext uri="{0D108BD9-81ED-4DB2-BD59-A6C34878D82A}">
                        <a16:rowId xmlns:a16="http://schemas.microsoft.com/office/drawing/2014/main" val="2100567423"/>
                      </a:ext>
                    </a:extLst>
                  </a:tr>
                  <a:tr h="370840">
                    <a:tc>
                      <a:txBody>
                        <a:bodyPr/>
                        <a:lstStyle/>
                        <a:p>
                          <a:pPr algn="l"/>
                          <a:r>
                            <a:rPr lang="en-US" sz="2400" dirty="0"/>
                            <a:t>SAQ Summary Score</a:t>
                          </a:r>
                        </a:p>
                      </a:txBody>
                      <a:tcPr/>
                    </a:tc>
                    <a:tc>
                      <a:txBody>
                        <a:bodyPr/>
                        <a:lstStyle/>
                        <a:p>
                          <a:pPr algn="ctr"/>
                          <a:r>
                            <a:rPr lang="en-US" sz="2400" dirty="0"/>
                            <a:t>73.3</a:t>
                          </a:r>
                          <a14:m>
                            <m:oMath xmlns:m="http://schemas.openxmlformats.org/officeDocument/2006/math">
                              <m:r>
                                <a:rPr lang="en-US" sz="1800" i="1" smtClean="0">
                                  <a:latin typeface="Cambria Math" panose="02040503050406030204" pitchFamily="18" charset="0"/>
                                  <a:ea typeface="Cambria Math" panose="02040503050406030204" pitchFamily="18" charset="0"/>
                                </a:rPr>
                                <m:t>±</m:t>
                              </m:r>
                            </m:oMath>
                          </a14:m>
                          <a:r>
                            <a:rPr lang="en-US" sz="2400" dirty="0"/>
                            <a:t>19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74.8</a:t>
                          </a:r>
                          <a14:m>
                            <m:oMath xmlns:m="http://schemas.openxmlformats.org/officeDocument/2006/math">
                              <m:r>
                                <a:rPr lang="en-US" sz="1800" i="1" smtClean="0">
                                  <a:latin typeface="Cambria Math" panose="02040503050406030204" pitchFamily="18" charset="0"/>
                                  <a:ea typeface="Cambria Math" panose="02040503050406030204" pitchFamily="18" charset="0"/>
                                </a:rPr>
                                <m:t>±</m:t>
                              </m:r>
                            </m:oMath>
                          </a14:m>
                          <a:r>
                            <a:rPr lang="en-US" sz="2400" dirty="0"/>
                            <a:t>19</a:t>
                          </a:r>
                        </a:p>
                      </a:txBody>
                      <a:tcPr/>
                    </a:tc>
                    <a:extLst>
                      <a:ext uri="{0D108BD9-81ED-4DB2-BD59-A6C34878D82A}">
                        <a16:rowId xmlns:a16="http://schemas.microsoft.com/office/drawing/2014/main" val="1665691147"/>
                      </a:ext>
                    </a:extLst>
                  </a:tr>
                  <a:tr h="370840">
                    <a:tc>
                      <a:txBody>
                        <a:bodyPr/>
                        <a:lstStyle/>
                        <a:p>
                          <a:pPr algn="l"/>
                          <a:r>
                            <a:rPr lang="en-US" sz="2400" dirty="0"/>
                            <a:t>SAQ Quality of Life Score</a:t>
                          </a:r>
                        </a:p>
                      </a:txBody>
                      <a:tcPr/>
                    </a:tc>
                    <a:tc>
                      <a:txBody>
                        <a:bodyPr/>
                        <a:lstStyle/>
                        <a:p>
                          <a:pPr algn="ctr"/>
                          <a:r>
                            <a:rPr lang="en-US" sz="2400" dirty="0"/>
                            <a:t>60.9</a:t>
                          </a:r>
                          <a14:m>
                            <m:oMath xmlns:m="http://schemas.openxmlformats.org/officeDocument/2006/math">
                              <m:r>
                                <a:rPr lang="en-US" sz="1800" i="1" smtClean="0">
                                  <a:latin typeface="Cambria Math" panose="02040503050406030204" pitchFamily="18" charset="0"/>
                                  <a:ea typeface="Cambria Math" panose="02040503050406030204" pitchFamily="18" charset="0"/>
                                </a:rPr>
                                <m:t>±</m:t>
                              </m:r>
                            </m:oMath>
                          </a14:m>
                          <a:r>
                            <a:rPr lang="en-US" sz="2400" dirty="0"/>
                            <a:t>27</a:t>
                          </a:r>
                        </a:p>
                      </a:txBody>
                      <a:tcPr/>
                    </a:tc>
                    <a:tc>
                      <a:txBody>
                        <a:bodyPr/>
                        <a:lstStyle/>
                        <a:p>
                          <a:pPr algn="ctr"/>
                          <a:r>
                            <a:rPr lang="en-US" sz="2400" dirty="0"/>
                            <a:t>62.7</a:t>
                          </a:r>
                          <a14:m>
                            <m:oMath xmlns:m="http://schemas.openxmlformats.org/officeDocument/2006/math">
                              <m:r>
                                <a:rPr lang="en-US" sz="1800" i="1" smtClean="0">
                                  <a:latin typeface="Cambria Math" panose="02040503050406030204" pitchFamily="18" charset="0"/>
                                  <a:ea typeface="Cambria Math" panose="02040503050406030204" pitchFamily="18" charset="0"/>
                                </a:rPr>
                                <m:t>±</m:t>
                              </m:r>
                            </m:oMath>
                          </a14:m>
                          <a:r>
                            <a:rPr lang="en-US" sz="2400" dirty="0"/>
                            <a:t>26</a:t>
                          </a:r>
                        </a:p>
                      </a:txBody>
                      <a:tcPr/>
                    </a:tc>
                    <a:extLst>
                      <a:ext uri="{0D108BD9-81ED-4DB2-BD59-A6C34878D82A}">
                        <a16:rowId xmlns:a16="http://schemas.microsoft.com/office/drawing/2014/main" val="1612619385"/>
                      </a:ext>
                    </a:extLst>
                  </a:tr>
                  <a:tr h="370840">
                    <a:tc>
                      <a:txBody>
                        <a:bodyPr/>
                        <a:lstStyle/>
                        <a:p>
                          <a:pPr algn="l"/>
                          <a:r>
                            <a:rPr lang="en-US" sz="2400" dirty="0"/>
                            <a:t>SAQ Angina Frequency Score</a:t>
                          </a:r>
                        </a:p>
                      </a:txBody>
                      <a:tcPr/>
                    </a:tc>
                    <a:tc>
                      <a:txBody>
                        <a:bodyPr/>
                        <a:lstStyle/>
                        <a:p>
                          <a:pPr algn="ctr"/>
                          <a:r>
                            <a:rPr lang="en-US" sz="2400" dirty="0"/>
                            <a:t>80.8</a:t>
                          </a:r>
                          <a14:m>
                            <m:oMath xmlns:m="http://schemas.openxmlformats.org/officeDocument/2006/math">
                              <m:r>
                                <a:rPr lang="en-US" sz="1800" i="1" smtClean="0">
                                  <a:latin typeface="Cambria Math" panose="02040503050406030204" pitchFamily="18" charset="0"/>
                                  <a:ea typeface="Cambria Math" panose="02040503050406030204" pitchFamily="18" charset="0"/>
                                </a:rPr>
                                <m:t>±</m:t>
                              </m:r>
                            </m:oMath>
                          </a14:m>
                          <a:r>
                            <a:rPr lang="en-US" sz="2400" dirty="0"/>
                            <a:t>20</a:t>
                          </a:r>
                        </a:p>
                      </a:txBody>
                      <a:tcPr/>
                    </a:tc>
                    <a:tc>
                      <a:txBody>
                        <a:bodyPr/>
                        <a:lstStyle/>
                        <a:p>
                          <a:pPr algn="ctr"/>
                          <a:r>
                            <a:rPr lang="en-US" sz="2400" dirty="0"/>
                            <a:t>82.1</a:t>
                          </a:r>
                          <a14:m>
                            <m:oMath xmlns:m="http://schemas.openxmlformats.org/officeDocument/2006/math">
                              <m:r>
                                <a:rPr lang="en-US" sz="1800" i="1" smtClean="0">
                                  <a:latin typeface="Cambria Math" panose="02040503050406030204" pitchFamily="18" charset="0"/>
                                  <a:ea typeface="Cambria Math" panose="02040503050406030204" pitchFamily="18" charset="0"/>
                                </a:rPr>
                                <m:t>±</m:t>
                              </m:r>
                            </m:oMath>
                          </a14:m>
                          <a:r>
                            <a:rPr lang="en-US" sz="2400" dirty="0"/>
                            <a:t>19</a:t>
                          </a:r>
                        </a:p>
                      </a:txBody>
                      <a:tcPr/>
                    </a:tc>
                    <a:extLst>
                      <a:ext uri="{0D108BD9-81ED-4DB2-BD59-A6C34878D82A}">
                        <a16:rowId xmlns:a16="http://schemas.microsoft.com/office/drawing/2014/main" val="3161342325"/>
                      </a:ext>
                    </a:extLst>
                  </a:tr>
                  <a:tr h="370840">
                    <a:tc>
                      <a:txBody>
                        <a:bodyPr/>
                        <a:lstStyle/>
                        <a:p>
                          <a:pPr algn="l"/>
                          <a:r>
                            <a:rPr lang="en-US" sz="2400"/>
                            <a:t>      Daily</a:t>
                          </a:r>
                          <a:r>
                            <a:rPr lang="en-US" sz="2400" dirty="0"/>
                            <a:t>/Weekly Angina</a:t>
                          </a:r>
                        </a:p>
                      </a:txBody>
                      <a:tcPr/>
                    </a:tc>
                    <a:tc>
                      <a:txBody>
                        <a:bodyPr/>
                        <a:lstStyle/>
                        <a:p>
                          <a:pPr algn="ctr"/>
                          <a:r>
                            <a:rPr lang="en-US" sz="2400" dirty="0"/>
                            <a:t>21.6%</a:t>
                          </a:r>
                        </a:p>
                      </a:txBody>
                      <a:tcPr/>
                    </a:tc>
                    <a:tc>
                      <a:txBody>
                        <a:bodyPr/>
                        <a:lstStyle/>
                        <a:p>
                          <a:pPr algn="ctr"/>
                          <a:r>
                            <a:rPr lang="en-US" sz="2400" dirty="0"/>
                            <a:t>19.0%</a:t>
                          </a:r>
                        </a:p>
                      </a:txBody>
                      <a:tcPr/>
                    </a:tc>
                    <a:extLst>
                      <a:ext uri="{0D108BD9-81ED-4DB2-BD59-A6C34878D82A}">
                        <a16:rowId xmlns:a16="http://schemas.microsoft.com/office/drawing/2014/main" val="2038436079"/>
                      </a:ext>
                    </a:extLst>
                  </a:tr>
                  <a:tr h="370840">
                    <a:tc>
                      <a:txBody>
                        <a:bodyPr/>
                        <a:lstStyle/>
                        <a:p>
                          <a:pPr algn="l"/>
                          <a:r>
                            <a:rPr lang="en-US" sz="2400"/>
                            <a:t>      Several </a:t>
                          </a:r>
                          <a:r>
                            <a:rPr lang="en-US" sz="2400" dirty="0"/>
                            <a:t>Times per Month</a:t>
                          </a:r>
                        </a:p>
                      </a:txBody>
                      <a:tcPr/>
                    </a:tc>
                    <a:tc>
                      <a:txBody>
                        <a:bodyPr/>
                        <a:lstStyle/>
                        <a:p>
                          <a:pPr algn="ctr"/>
                          <a:r>
                            <a:rPr lang="en-US" sz="2400" dirty="0"/>
                            <a:t>44.1%</a:t>
                          </a:r>
                        </a:p>
                      </a:txBody>
                      <a:tcPr/>
                    </a:tc>
                    <a:tc>
                      <a:txBody>
                        <a:bodyPr/>
                        <a:lstStyle/>
                        <a:p>
                          <a:pPr algn="ctr"/>
                          <a:r>
                            <a:rPr lang="en-US" sz="2400" dirty="0"/>
                            <a:t>44.5%</a:t>
                          </a:r>
                        </a:p>
                      </a:txBody>
                      <a:tcPr/>
                    </a:tc>
                    <a:extLst>
                      <a:ext uri="{0D108BD9-81ED-4DB2-BD59-A6C34878D82A}">
                        <a16:rowId xmlns:a16="http://schemas.microsoft.com/office/drawing/2014/main" val="1751606885"/>
                      </a:ext>
                    </a:extLst>
                  </a:tr>
                  <a:tr h="370840">
                    <a:tc>
                      <a:txBody>
                        <a:bodyPr/>
                        <a:lstStyle/>
                        <a:p>
                          <a:pPr algn="l"/>
                          <a:r>
                            <a:rPr lang="en-US" sz="2400"/>
                            <a:t>      No </a:t>
                          </a:r>
                          <a:r>
                            <a:rPr lang="en-US" sz="2400" dirty="0"/>
                            <a:t>Angina</a:t>
                          </a:r>
                        </a:p>
                      </a:txBody>
                      <a:tcPr/>
                    </a:tc>
                    <a:tc>
                      <a:txBody>
                        <a:bodyPr/>
                        <a:lstStyle/>
                        <a:p>
                          <a:pPr algn="ctr"/>
                          <a:r>
                            <a:rPr lang="en-US" sz="2400" dirty="0"/>
                            <a:t>34.3%</a:t>
                          </a:r>
                        </a:p>
                      </a:txBody>
                      <a:tcPr/>
                    </a:tc>
                    <a:tc>
                      <a:txBody>
                        <a:bodyPr/>
                        <a:lstStyle/>
                        <a:p>
                          <a:pPr algn="ctr"/>
                          <a:r>
                            <a:rPr lang="en-US" sz="2400" dirty="0"/>
                            <a:t>36.6%</a:t>
                          </a:r>
                        </a:p>
                      </a:txBody>
                      <a:tcPr/>
                    </a:tc>
                    <a:extLst>
                      <a:ext uri="{0D108BD9-81ED-4DB2-BD59-A6C34878D82A}">
                        <a16:rowId xmlns:a16="http://schemas.microsoft.com/office/drawing/2014/main" val="2769660805"/>
                      </a:ext>
                    </a:extLst>
                  </a:tr>
                </a:tbl>
              </a:graphicData>
            </a:graphic>
          </p:graphicFrame>
        </mc:Choice>
        <mc:Fallback xmlns="">
          <p:graphicFrame>
            <p:nvGraphicFramePr>
              <p:cNvPr id="4" name="Content Placeholder 3">
                <a:extLst>
                  <a:ext uri="{FF2B5EF4-FFF2-40B4-BE49-F238E27FC236}">
                    <a16:creationId xmlns:a16="http://schemas.microsoft.com/office/drawing/2014/main" id="{85DEA940-24F1-8741-94B3-5CB25D95987A}"/>
                  </a:ext>
                </a:extLst>
              </p:cNvPr>
              <p:cNvGraphicFramePr>
                <a:graphicFrameLocks noGrp="1"/>
              </p:cNvGraphicFramePr>
              <p:nvPr>
                <p:ph idx="1"/>
                <p:extLst>
                  <p:ext uri="{D42A27DB-BD31-4B8C-83A1-F6EECF244321}">
                    <p14:modId xmlns:p14="http://schemas.microsoft.com/office/powerpoint/2010/main" val="1361475475"/>
                  </p:ext>
                </p:extLst>
              </p:nvPr>
            </p:nvGraphicFramePr>
            <p:xfrm>
              <a:off x="328613" y="1649413"/>
              <a:ext cx="11347449" cy="3383280"/>
            </p:xfrm>
            <a:graphic>
              <a:graphicData uri="http://schemas.openxmlformats.org/drawingml/2006/table">
                <a:tbl>
                  <a:tblPr firstRow="1" bandRow="1">
                    <a:tableStyleId>{5C22544A-7EE6-4342-B048-85BDC9FD1C3A}</a:tableStyleId>
                  </a:tblPr>
                  <a:tblGrid>
                    <a:gridCol w="3782483">
                      <a:extLst>
                        <a:ext uri="{9D8B030D-6E8A-4147-A177-3AD203B41FA5}">
                          <a16:colId xmlns:a16="http://schemas.microsoft.com/office/drawing/2014/main" val="250462813"/>
                        </a:ext>
                      </a:extLst>
                    </a:gridCol>
                    <a:gridCol w="3782483">
                      <a:extLst>
                        <a:ext uri="{9D8B030D-6E8A-4147-A177-3AD203B41FA5}">
                          <a16:colId xmlns:a16="http://schemas.microsoft.com/office/drawing/2014/main" val="4047405988"/>
                        </a:ext>
                      </a:extLst>
                    </a:gridCol>
                    <a:gridCol w="3782483">
                      <a:extLst>
                        <a:ext uri="{9D8B030D-6E8A-4147-A177-3AD203B41FA5}">
                          <a16:colId xmlns:a16="http://schemas.microsoft.com/office/drawing/2014/main" val="4288601150"/>
                        </a:ext>
                      </a:extLst>
                    </a:gridCol>
                  </a:tblGrid>
                  <a:tr h="640080">
                    <a:tc>
                      <a:txBody>
                        <a:bodyPr/>
                        <a:lstStyle/>
                        <a:p>
                          <a:pPr algn="ctr"/>
                          <a:r>
                            <a:rPr lang="en-US" sz="3600" dirty="0"/>
                            <a:t>Scale</a:t>
                          </a:r>
                        </a:p>
                      </a:txBody>
                      <a:tcPr/>
                    </a:tc>
                    <a:tc>
                      <a:txBody>
                        <a:bodyPr/>
                        <a:lstStyle/>
                        <a:p>
                          <a:pPr algn="ctr"/>
                          <a:r>
                            <a:rPr lang="en-US" sz="3600" dirty="0"/>
                            <a:t>Invasive</a:t>
                          </a:r>
                        </a:p>
                      </a:txBody>
                      <a:tcPr/>
                    </a:tc>
                    <a:tc>
                      <a:txBody>
                        <a:bodyPr/>
                        <a:lstStyle/>
                        <a:p>
                          <a:pPr algn="ctr"/>
                          <a:r>
                            <a:rPr lang="en-US" sz="3600" dirty="0"/>
                            <a:t>Conservative</a:t>
                          </a:r>
                        </a:p>
                      </a:txBody>
                      <a:tcPr/>
                    </a:tc>
                    <a:extLst>
                      <a:ext uri="{0D108BD9-81ED-4DB2-BD59-A6C34878D82A}">
                        <a16:rowId xmlns:a16="http://schemas.microsoft.com/office/drawing/2014/main" val="2100567423"/>
                      </a:ext>
                    </a:extLst>
                  </a:tr>
                  <a:tr h="457200">
                    <a:tc>
                      <a:txBody>
                        <a:bodyPr/>
                        <a:lstStyle/>
                        <a:p>
                          <a:pPr algn="l"/>
                          <a:r>
                            <a:rPr lang="en-US" sz="2400" dirty="0"/>
                            <a:t>SAQ Summary Score</a:t>
                          </a:r>
                        </a:p>
                      </a:txBody>
                      <a:tcPr/>
                    </a:tc>
                    <a:tc>
                      <a:txBody>
                        <a:bodyPr/>
                        <a:lstStyle/>
                        <a:p>
                          <a:endParaRPr lang="en-US"/>
                        </a:p>
                      </a:txBody>
                      <a:tcPr>
                        <a:blipFill>
                          <a:blip r:embed="rId2"/>
                          <a:stretch>
                            <a:fillRect l="-100161" t="-160000" r="-100644" b="-532000"/>
                          </a:stretch>
                        </a:blipFill>
                      </a:tcPr>
                    </a:tc>
                    <a:tc>
                      <a:txBody>
                        <a:bodyPr/>
                        <a:lstStyle/>
                        <a:p>
                          <a:endParaRPr lang="en-US"/>
                        </a:p>
                      </a:txBody>
                      <a:tcPr>
                        <a:blipFill>
                          <a:blip r:embed="rId2"/>
                          <a:stretch>
                            <a:fillRect l="-200161" t="-160000" r="-644" b="-532000"/>
                          </a:stretch>
                        </a:blipFill>
                      </a:tcPr>
                    </a:tc>
                    <a:extLst>
                      <a:ext uri="{0D108BD9-81ED-4DB2-BD59-A6C34878D82A}">
                        <a16:rowId xmlns:a16="http://schemas.microsoft.com/office/drawing/2014/main" val="1665691147"/>
                      </a:ext>
                    </a:extLst>
                  </a:tr>
                  <a:tr h="457200">
                    <a:tc>
                      <a:txBody>
                        <a:bodyPr/>
                        <a:lstStyle/>
                        <a:p>
                          <a:pPr algn="l"/>
                          <a:r>
                            <a:rPr lang="en-US" sz="2400" dirty="0"/>
                            <a:t>SAQ Quality of Life Score</a:t>
                          </a:r>
                        </a:p>
                      </a:txBody>
                      <a:tcPr/>
                    </a:tc>
                    <a:tc>
                      <a:txBody>
                        <a:bodyPr/>
                        <a:lstStyle/>
                        <a:p>
                          <a:endParaRPr lang="en-US"/>
                        </a:p>
                      </a:txBody>
                      <a:tcPr>
                        <a:blipFill>
                          <a:blip r:embed="rId2"/>
                          <a:stretch>
                            <a:fillRect l="-100161" t="-260000" r="-100644" b="-432000"/>
                          </a:stretch>
                        </a:blipFill>
                      </a:tcPr>
                    </a:tc>
                    <a:tc>
                      <a:txBody>
                        <a:bodyPr/>
                        <a:lstStyle/>
                        <a:p>
                          <a:endParaRPr lang="en-US"/>
                        </a:p>
                      </a:txBody>
                      <a:tcPr>
                        <a:blipFill>
                          <a:blip r:embed="rId2"/>
                          <a:stretch>
                            <a:fillRect l="-200161" t="-260000" r="-644" b="-432000"/>
                          </a:stretch>
                        </a:blipFill>
                      </a:tcPr>
                    </a:tc>
                    <a:extLst>
                      <a:ext uri="{0D108BD9-81ED-4DB2-BD59-A6C34878D82A}">
                        <a16:rowId xmlns:a16="http://schemas.microsoft.com/office/drawing/2014/main" val="1612619385"/>
                      </a:ext>
                    </a:extLst>
                  </a:tr>
                  <a:tr h="457200">
                    <a:tc>
                      <a:txBody>
                        <a:bodyPr/>
                        <a:lstStyle/>
                        <a:p>
                          <a:pPr algn="l"/>
                          <a:r>
                            <a:rPr lang="en-US" sz="2400" dirty="0"/>
                            <a:t>SAQ Angina Frequency Score</a:t>
                          </a:r>
                        </a:p>
                      </a:txBody>
                      <a:tcPr/>
                    </a:tc>
                    <a:tc>
                      <a:txBody>
                        <a:bodyPr/>
                        <a:lstStyle/>
                        <a:p>
                          <a:endParaRPr lang="en-US"/>
                        </a:p>
                      </a:txBody>
                      <a:tcPr>
                        <a:blipFill>
                          <a:blip r:embed="rId2"/>
                          <a:stretch>
                            <a:fillRect l="-100161" t="-355263" r="-100644" b="-326316"/>
                          </a:stretch>
                        </a:blipFill>
                      </a:tcPr>
                    </a:tc>
                    <a:tc>
                      <a:txBody>
                        <a:bodyPr/>
                        <a:lstStyle/>
                        <a:p>
                          <a:endParaRPr lang="en-US"/>
                        </a:p>
                      </a:txBody>
                      <a:tcPr>
                        <a:blipFill>
                          <a:blip r:embed="rId2"/>
                          <a:stretch>
                            <a:fillRect l="-200161" t="-355263" r="-644" b="-326316"/>
                          </a:stretch>
                        </a:blipFill>
                      </a:tcPr>
                    </a:tc>
                    <a:extLst>
                      <a:ext uri="{0D108BD9-81ED-4DB2-BD59-A6C34878D82A}">
                        <a16:rowId xmlns:a16="http://schemas.microsoft.com/office/drawing/2014/main" val="3161342325"/>
                      </a:ext>
                    </a:extLst>
                  </a:tr>
                  <a:tr h="457200">
                    <a:tc>
                      <a:txBody>
                        <a:bodyPr/>
                        <a:lstStyle/>
                        <a:p>
                          <a:pPr algn="l"/>
                          <a:r>
                            <a:rPr lang="en-US" sz="2400"/>
                            <a:t>      Daily</a:t>
                          </a:r>
                          <a:r>
                            <a:rPr lang="en-US" sz="2400" dirty="0"/>
                            <a:t>/Weekly Angina</a:t>
                          </a:r>
                        </a:p>
                      </a:txBody>
                      <a:tcPr/>
                    </a:tc>
                    <a:tc>
                      <a:txBody>
                        <a:bodyPr/>
                        <a:lstStyle/>
                        <a:p>
                          <a:pPr algn="ctr"/>
                          <a:r>
                            <a:rPr lang="en-US" sz="2400" dirty="0"/>
                            <a:t>21.6%</a:t>
                          </a:r>
                        </a:p>
                      </a:txBody>
                      <a:tcPr/>
                    </a:tc>
                    <a:tc>
                      <a:txBody>
                        <a:bodyPr/>
                        <a:lstStyle/>
                        <a:p>
                          <a:pPr algn="ctr"/>
                          <a:r>
                            <a:rPr lang="en-US" sz="2400" dirty="0"/>
                            <a:t>19.0%</a:t>
                          </a:r>
                        </a:p>
                      </a:txBody>
                      <a:tcPr/>
                    </a:tc>
                    <a:extLst>
                      <a:ext uri="{0D108BD9-81ED-4DB2-BD59-A6C34878D82A}">
                        <a16:rowId xmlns:a16="http://schemas.microsoft.com/office/drawing/2014/main" val="2038436079"/>
                      </a:ext>
                    </a:extLst>
                  </a:tr>
                  <a:tr h="457200">
                    <a:tc>
                      <a:txBody>
                        <a:bodyPr/>
                        <a:lstStyle/>
                        <a:p>
                          <a:pPr algn="l"/>
                          <a:r>
                            <a:rPr lang="en-US" sz="2400"/>
                            <a:t>      Several </a:t>
                          </a:r>
                          <a:r>
                            <a:rPr lang="en-US" sz="2400" dirty="0"/>
                            <a:t>Times per Month</a:t>
                          </a:r>
                        </a:p>
                      </a:txBody>
                      <a:tcPr/>
                    </a:tc>
                    <a:tc>
                      <a:txBody>
                        <a:bodyPr/>
                        <a:lstStyle/>
                        <a:p>
                          <a:pPr algn="ctr"/>
                          <a:r>
                            <a:rPr lang="en-US" sz="2400" dirty="0"/>
                            <a:t>44.1%</a:t>
                          </a:r>
                        </a:p>
                      </a:txBody>
                      <a:tcPr/>
                    </a:tc>
                    <a:tc>
                      <a:txBody>
                        <a:bodyPr/>
                        <a:lstStyle/>
                        <a:p>
                          <a:pPr algn="ctr"/>
                          <a:r>
                            <a:rPr lang="en-US" sz="2400" dirty="0"/>
                            <a:t>44.5%</a:t>
                          </a:r>
                        </a:p>
                      </a:txBody>
                      <a:tcPr/>
                    </a:tc>
                    <a:extLst>
                      <a:ext uri="{0D108BD9-81ED-4DB2-BD59-A6C34878D82A}">
                        <a16:rowId xmlns:a16="http://schemas.microsoft.com/office/drawing/2014/main" val="1751606885"/>
                      </a:ext>
                    </a:extLst>
                  </a:tr>
                  <a:tr h="457200">
                    <a:tc>
                      <a:txBody>
                        <a:bodyPr/>
                        <a:lstStyle/>
                        <a:p>
                          <a:pPr algn="l"/>
                          <a:r>
                            <a:rPr lang="en-US" sz="2400"/>
                            <a:t>      No </a:t>
                          </a:r>
                          <a:r>
                            <a:rPr lang="en-US" sz="2400" dirty="0"/>
                            <a:t>Angina</a:t>
                          </a:r>
                        </a:p>
                      </a:txBody>
                      <a:tcPr/>
                    </a:tc>
                    <a:tc>
                      <a:txBody>
                        <a:bodyPr/>
                        <a:lstStyle/>
                        <a:p>
                          <a:pPr algn="ctr"/>
                          <a:r>
                            <a:rPr lang="en-US" sz="2400" dirty="0"/>
                            <a:t>34.3%</a:t>
                          </a:r>
                        </a:p>
                      </a:txBody>
                      <a:tcPr/>
                    </a:tc>
                    <a:tc>
                      <a:txBody>
                        <a:bodyPr/>
                        <a:lstStyle/>
                        <a:p>
                          <a:pPr algn="ctr"/>
                          <a:r>
                            <a:rPr lang="en-US" sz="2400" dirty="0"/>
                            <a:t>36.6%</a:t>
                          </a:r>
                        </a:p>
                      </a:txBody>
                      <a:tcPr/>
                    </a:tc>
                    <a:extLst>
                      <a:ext uri="{0D108BD9-81ED-4DB2-BD59-A6C34878D82A}">
                        <a16:rowId xmlns:a16="http://schemas.microsoft.com/office/drawing/2014/main" val="2769660805"/>
                      </a:ext>
                    </a:extLst>
                  </a:tr>
                </a:tbl>
              </a:graphicData>
            </a:graphic>
          </p:graphicFrame>
        </mc:Fallback>
      </mc:AlternateContent>
      <p:sp>
        <p:nvSpPr>
          <p:cNvPr id="3" name="Rounded Rectangle 2">
            <a:extLst>
              <a:ext uri="{FF2B5EF4-FFF2-40B4-BE49-F238E27FC236}">
                <a16:creationId xmlns:a16="http://schemas.microsoft.com/office/drawing/2014/main" id="{803D26DE-8962-484F-85DA-55EDF01BB1B7}"/>
              </a:ext>
            </a:extLst>
          </p:cNvPr>
          <p:cNvSpPr/>
          <p:nvPr/>
        </p:nvSpPr>
        <p:spPr>
          <a:xfrm>
            <a:off x="328245" y="3647090"/>
            <a:ext cx="11347817" cy="1385603"/>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809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6F06-D1E0-7349-82BF-909B347FEB23}"/>
              </a:ext>
            </a:extLst>
          </p:cNvPr>
          <p:cNvSpPr>
            <a:spLocks noGrp="1"/>
          </p:cNvSpPr>
          <p:nvPr>
            <p:ph type="title"/>
          </p:nvPr>
        </p:nvSpPr>
        <p:spPr>
          <a:xfrm>
            <a:off x="328245" y="132901"/>
            <a:ext cx="11347939" cy="962513"/>
          </a:xfrm>
        </p:spPr>
        <p:txBody>
          <a:bodyPr>
            <a:normAutofit/>
          </a:bodyPr>
          <a:lstStyle/>
          <a:p>
            <a:pPr algn="ctr"/>
            <a:r>
              <a:rPr lang="en-US" sz="4000" dirty="0"/>
              <a:t>Description of Observed Data</a:t>
            </a:r>
          </a:p>
        </p:txBody>
      </p:sp>
      <p:grpSp>
        <p:nvGrpSpPr>
          <p:cNvPr id="3" name="Group 2">
            <a:extLst>
              <a:ext uri="{FF2B5EF4-FFF2-40B4-BE49-F238E27FC236}">
                <a16:creationId xmlns:a16="http://schemas.microsoft.com/office/drawing/2014/main" id="{64CD2285-A4E3-CC43-BCAF-336E5057D8CF}"/>
              </a:ext>
            </a:extLst>
          </p:cNvPr>
          <p:cNvGrpSpPr/>
          <p:nvPr/>
        </p:nvGrpSpPr>
        <p:grpSpPr>
          <a:xfrm>
            <a:off x="2291255" y="951983"/>
            <a:ext cx="7031421" cy="5056945"/>
            <a:chOff x="2291255" y="951983"/>
            <a:chExt cx="7031421" cy="5056945"/>
          </a:xfrm>
        </p:grpSpPr>
        <p:sp>
          <p:nvSpPr>
            <p:cNvPr id="10" name="TextBox 9">
              <a:extLst>
                <a:ext uri="{FF2B5EF4-FFF2-40B4-BE49-F238E27FC236}">
                  <a16:creationId xmlns:a16="http://schemas.microsoft.com/office/drawing/2014/main" id="{66C9BDB1-5925-4548-A74F-DF86D1E609D1}"/>
                </a:ext>
              </a:extLst>
            </p:cNvPr>
            <p:cNvSpPr txBox="1"/>
            <p:nvPr/>
          </p:nvSpPr>
          <p:spPr>
            <a:xfrm>
              <a:off x="4909985" y="951983"/>
              <a:ext cx="2719399" cy="461665"/>
            </a:xfrm>
            <a:prstGeom prst="rect">
              <a:avLst/>
            </a:prstGeom>
            <a:noFill/>
          </p:spPr>
          <p:txBody>
            <a:bodyPr wrap="none" rtlCol="0">
              <a:spAutoFit/>
            </a:bodyPr>
            <a:lstStyle/>
            <a:p>
              <a:pPr algn="ctr"/>
              <a:r>
                <a:rPr lang="en-US" sz="2400" dirty="0"/>
                <a:t>SAQ Summary Score</a:t>
              </a:r>
            </a:p>
          </p:txBody>
        </p:sp>
        <p:pic>
          <p:nvPicPr>
            <p:cNvPr id="6" name="Picture 5">
              <a:extLst>
                <a:ext uri="{FF2B5EF4-FFF2-40B4-BE49-F238E27FC236}">
                  <a16:creationId xmlns:a16="http://schemas.microsoft.com/office/drawing/2014/main" id="{DECF1962-9361-A641-8431-470A0960FAE0}"/>
                </a:ext>
              </a:extLst>
            </p:cNvPr>
            <p:cNvPicPr>
              <a:picLocks noChangeAspect="1"/>
            </p:cNvPicPr>
            <p:nvPr/>
          </p:nvPicPr>
          <p:blipFill>
            <a:blip r:embed="rId2"/>
            <a:stretch>
              <a:fillRect/>
            </a:stretch>
          </p:blipFill>
          <p:spPr>
            <a:xfrm>
              <a:off x="2291255" y="1321314"/>
              <a:ext cx="7031421" cy="4687614"/>
            </a:xfrm>
            <a:prstGeom prst="rect">
              <a:avLst/>
            </a:prstGeom>
          </p:spPr>
        </p:pic>
      </p:grpSp>
    </p:spTree>
    <p:extLst>
      <p:ext uri="{BB962C8B-B14F-4D97-AF65-F5344CB8AC3E}">
        <p14:creationId xmlns:p14="http://schemas.microsoft.com/office/powerpoint/2010/main" val="2823870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6F06-D1E0-7349-82BF-909B347FEB23}"/>
              </a:ext>
            </a:extLst>
          </p:cNvPr>
          <p:cNvSpPr>
            <a:spLocks noGrp="1"/>
          </p:cNvSpPr>
          <p:nvPr>
            <p:ph type="title"/>
          </p:nvPr>
        </p:nvSpPr>
        <p:spPr>
          <a:xfrm>
            <a:off x="328245" y="132901"/>
            <a:ext cx="11347939" cy="962513"/>
          </a:xfrm>
        </p:spPr>
        <p:txBody>
          <a:bodyPr>
            <a:normAutofit/>
          </a:bodyPr>
          <a:lstStyle/>
          <a:p>
            <a:pPr algn="ctr"/>
            <a:r>
              <a:rPr lang="en-US" sz="4000" dirty="0"/>
              <a:t>Description of Observed Data</a:t>
            </a:r>
          </a:p>
        </p:txBody>
      </p:sp>
      <p:sp>
        <p:nvSpPr>
          <p:cNvPr id="15" name="TextBox 14">
            <a:extLst>
              <a:ext uri="{FF2B5EF4-FFF2-40B4-BE49-F238E27FC236}">
                <a16:creationId xmlns:a16="http://schemas.microsoft.com/office/drawing/2014/main" id="{A1BDA29D-1AB4-DA46-9AEA-F65F0E7A0ADA}"/>
              </a:ext>
            </a:extLst>
          </p:cNvPr>
          <p:cNvSpPr txBox="1"/>
          <p:nvPr/>
        </p:nvSpPr>
        <p:spPr>
          <a:xfrm>
            <a:off x="1815134" y="1179699"/>
            <a:ext cx="3013838" cy="461665"/>
          </a:xfrm>
          <a:prstGeom prst="rect">
            <a:avLst/>
          </a:prstGeom>
          <a:noFill/>
        </p:spPr>
        <p:txBody>
          <a:bodyPr wrap="none" rtlCol="0">
            <a:spAutoFit/>
          </a:bodyPr>
          <a:lstStyle/>
          <a:p>
            <a:pPr algn="ctr"/>
            <a:r>
              <a:rPr lang="en-US" sz="2400" dirty="0"/>
              <a:t>SAQ Angina Frequency</a:t>
            </a:r>
          </a:p>
        </p:txBody>
      </p:sp>
      <p:sp>
        <p:nvSpPr>
          <p:cNvPr id="12" name="TextBox 11">
            <a:extLst>
              <a:ext uri="{FF2B5EF4-FFF2-40B4-BE49-F238E27FC236}">
                <a16:creationId xmlns:a16="http://schemas.microsoft.com/office/drawing/2014/main" id="{A9ACD702-AF3C-7A47-BC96-796EFE7D920B}"/>
              </a:ext>
            </a:extLst>
          </p:cNvPr>
          <p:cNvSpPr txBox="1"/>
          <p:nvPr/>
        </p:nvSpPr>
        <p:spPr>
          <a:xfrm>
            <a:off x="8197946" y="1179699"/>
            <a:ext cx="2508444" cy="461665"/>
          </a:xfrm>
          <a:prstGeom prst="rect">
            <a:avLst/>
          </a:prstGeom>
          <a:noFill/>
        </p:spPr>
        <p:txBody>
          <a:bodyPr wrap="none" rtlCol="0">
            <a:spAutoFit/>
          </a:bodyPr>
          <a:lstStyle/>
          <a:p>
            <a:pPr algn="ctr"/>
            <a:r>
              <a:rPr lang="en-US" sz="2400" dirty="0"/>
              <a:t>SAQ Quality of Life</a:t>
            </a:r>
          </a:p>
        </p:txBody>
      </p:sp>
      <p:pic>
        <p:nvPicPr>
          <p:cNvPr id="6" name="Picture 5">
            <a:extLst>
              <a:ext uri="{FF2B5EF4-FFF2-40B4-BE49-F238E27FC236}">
                <a16:creationId xmlns:a16="http://schemas.microsoft.com/office/drawing/2014/main" id="{6D030557-2CF3-7845-92B6-CC594AFBEEFF}"/>
              </a:ext>
            </a:extLst>
          </p:cNvPr>
          <p:cNvPicPr>
            <a:picLocks noChangeAspect="1"/>
          </p:cNvPicPr>
          <p:nvPr/>
        </p:nvPicPr>
        <p:blipFill>
          <a:blip r:embed="rId2"/>
          <a:stretch>
            <a:fillRect/>
          </a:stretch>
        </p:blipFill>
        <p:spPr>
          <a:xfrm>
            <a:off x="-1" y="1641367"/>
            <a:ext cx="6022429" cy="4014952"/>
          </a:xfrm>
          <a:prstGeom prst="rect">
            <a:avLst/>
          </a:prstGeom>
        </p:spPr>
      </p:pic>
      <p:pic>
        <p:nvPicPr>
          <p:cNvPr id="14" name="Picture 13">
            <a:extLst>
              <a:ext uri="{FF2B5EF4-FFF2-40B4-BE49-F238E27FC236}">
                <a16:creationId xmlns:a16="http://schemas.microsoft.com/office/drawing/2014/main" id="{68AE548E-AC19-A741-8552-7373F3290DA4}"/>
              </a:ext>
            </a:extLst>
          </p:cNvPr>
          <p:cNvPicPr>
            <a:picLocks noChangeAspect="1"/>
          </p:cNvPicPr>
          <p:nvPr/>
        </p:nvPicPr>
        <p:blipFill>
          <a:blip r:embed="rId3"/>
          <a:stretch>
            <a:fillRect/>
          </a:stretch>
        </p:blipFill>
        <p:spPr>
          <a:xfrm>
            <a:off x="6169567" y="1641364"/>
            <a:ext cx="6022433" cy="4014955"/>
          </a:xfrm>
          <a:prstGeom prst="rect">
            <a:avLst/>
          </a:prstGeom>
        </p:spPr>
      </p:pic>
    </p:spTree>
    <p:extLst>
      <p:ext uri="{BB962C8B-B14F-4D97-AF65-F5344CB8AC3E}">
        <p14:creationId xmlns:p14="http://schemas.microsoft.com/office/powerpoint/2010/main" val="3047401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ISCHEMIA template_10nov2011">
  <a:themeElements>
    <a:clrScheme name="Custom 2">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ustom 4">
      <a:majorFont>
        <a:latin typeface="Rockwell"/>
        <a:ea typeface=""/>
        <a:cs typeface=""/>
      </a:majorFont>
      <a:minorFont>
        <a:latin typeface="Rockw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50800" cap="flat" cmpd="sng" algn="ctr">
              <a:solidFill>
                <a:srgbClr val="3365FB"/>
              </a:solidFill>
              <a:prstDash val="solid"/>
              <a:round/>
              <a:headEnd type="none" w="med" len="med"/>
              <a:tailEnd type="none" w="med" len="med"/>
            </a14:hiddenLine>
          </a:ext>
          <a:ext uri="{AF507438-7753-43E0-B8FC-AC1667EBCBE1}">
            <a14:hiddenEffects xmlns:a14="http://schemas.microsoft.com/office/drawing/2010/main">
              <a:effectLst>
                <a:outerShdw blurRad="63500" dist="1796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 typeface="Monotype Sorts" pitchFamily="1" charset="2"/>
          <a:buNone/>
          <a:tabLst/>
          <a:defRPr kumimoji="1" lang="en-US" sz="2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50800" cap="flat" cmpd="sng" algn="ctr">
              <a:solidFill>
                <a:srgbClr val="3365FB"/>
              </a:solidFill>
              <a:prstDash val="solid"/>
              <a:round/>
              <a:headEnd type="none" w="med" len="med"/>
              <a:tailEnd type="none" w="med" len="med"/>
            </a14:hiddenLine>
          </a:ext>
          <a:ext uri="{AF507438-7753-43E0-B8FC-AC1667EBCBE1}">
            <a14:hiddenEffects xmlns:a14="http://schemas.microsoft.com/office/drawing/2010/main">
              <a:effectLst>
                <a:outerShdw blurRad="63500" dist="1796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 typeface="Monotype Sorts" pitchFamily="1" charset="2"/>
          <a:buNone/>
          <a:tabLst/>
          <a:defRPr kumimoji="1" lang="en-US" sz="2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dcri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cri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cri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cri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cri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cri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cri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cri_template 8">
        <a:dk1>
          <a:srgbClr val="000000"/>
        </a:dk1>
        <a:lt1>
          <a:srgbClr val="FFFFFF"/>
        </a:lt1>
        <a:dk2>
          <a:srgbClr val="00529B"/>
        </a:dk2>
        <a:lt2>
          <a:srgbClr val="FFBA3E"/>
        </a:lt2>
        <a:accent1>
          <a:srgbClr val="3365FB"/>
        </a:accent1>
        <a:accent2>
          <a:srgbClr val="6B6BCE"/>
        </a:accent2>
        <a:accent3>
          <a:srgbClr val="AAB3CB"/>
        </a:accent3>
        <a:accent4>
          <a:srgbClr val="DADADA"/>
        </a:accent4>
        <a:accent5>
          <a:srgbClr val="ADB8FD"/>
        </a:accent5>
        <a:accent6>
          <a:srgbClr val="6060BA"/>
        </a:accent6>
        <a:hlink>
          <a:srgbClr val="00B7A5"/>
        </a:hlink>
        <a:folHlink>
          <a:srgbClr val="F8E6C6"/>
        </a:folHlink>
      </a:clrScheme>
      <a:clrMap bg1="dk2" tx1="lt1" bg2="dk1" tx2="lt2" accent1="accent1" accent2="accent2" accent3="accent3" accent4="accent4" accent5="accent5" accent6="accent6" hlink="hlink" folHlink="folHlink"/>
    </a:extraClrScheme>
    <a:extraClrScheme>
      <a:clrScheme name="dcri_template 9">
        <a:dk1>
          <a:srgbClr val="000000"/>
        </a:dk1>
        <a:lt1>
          <a:srgbClr val="FFFFFF"/>
        </a:lt1>
        <a:dk2>
          <a:srgbClr val="00529B"/>
        </a:dk2>
        <a:lt2>
          <a:srgbClr val="FCAF17"/>
        </a:lt2>
        <a:accent1>
          <a:srgbClr val="7DA9DA"/>
        </a:accent1>
        <a:accent2>
          <a:srgbClr val="6B6BCE"/>
        </a:accent2>
        <a:accent3>
          <a:srgbClr val="AAB3CB"/>
        </a:accent3>
        <a:accent4>
          <a:srgbClr val="DADADA"/>
        </a:accent4>
        <a:accent5>
          <a:srgbClr val="BFD1EA"/>
        </a:accent5>
        <a:accent6>
          <a:srgbClr val="6060BA"/>
        </a:accent6>
        <a:hlink>
          <a:srgbClr val="8CC63F"/>
        </a:hlink>
        <a:folHlink>
          <a:srgbClr val="F8E6C6"/>
        </a:folHlink>
      </a:clrScheme>
      <a:clrMap bg1="dk2" tx1="lt1" bg2="dk1" tx2="lt2" accent1="accent1" accent2="accent2" accent3="accent3" accent4="accent4" accent5="accent5" accent6="accent6" hlink="hlink" folHlink="folHlink"/>
    </a:extraClrScheme>
    <a:extraClrScheme>
      <a:clrScheme name="dcri_template 10">
        <a:dk1>
          <a:srgbClr val="000000"/>
        </a:dk1>
        <a:lt1>
          <a:srgbClr val="FFFFFF"/>
        </a:lt1>
        <a:dk2>
          <a:srgbClr val="003366"/>
        </a:dk2>
        <a:lt2>
          <a:srgbClr val="FCAF17"/>
        </a:lt2>
        <a:accent1>
          <a:srgbClr val="7DA9DA"/>
        </a:accent1>
        <a:accent2>
          <a:srgbClr val="6B6BCE"/>
        </a:accent2>
        <a:accent3>
          <a:srgbClr val="AAADB8"/>
        </a:accent3>
        <a:accent4>
          <a:srgbClr val="DADADA"/>
        </a:accent4>
        <a:accent5>
          <a:srgbClr val="BFD1EA"/>
        </a:accent5>
        <a:accent6>
          <a:srgbClr val="6060BA"/>
        </a:accent6>
        <a:hlink>
          <a:srgbClr val="8CC63F"/>
        </a:hlink>
        <a:folHlink>
          <a:srgbClr val="F8E6C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grndrnd2">
  <a:themeElements>
    <a:clrScheme name="">
      <a:dk1>
        <a:srgbClr val="919191"/>
      </a:dk1>
      <a:lt1>
        <a:srgbClr val="FFFFFF"/>
      </a:lt1>
      <a:dk2>
        <a:srgbClr val="081D58"/>
      </a:dk2>
      <a:lt2>
        <a:srgbClr val="FAFD00"/>
      </a:lt2>
      <a:accent1>
        <a:srgbClr val="081D58"/>
      </a:accent1>
      <a:accent2>
        <a:srgbClr val="FC0128"/>
      </a:accent2>
      <a:accent3>
        <a:srgbClr val="AAABB4"/>
      </a:accent3>
      <a:accent4>
        <a:srgbClr val="DADADA"/>
      </a:accent4>
      <a:accent5>
        <a:srgbClr val="AAABB4"/>
      </a:accent5>
      <a:accent6>
        <a:srgbClr val="E40123"/>
      </a:accent6>
      <a:hlink>
        <a:srgbClr val="00DFCA"/>
      </a:hlink>
      <a:folHlink>
        <a:srgbClr val="EAEC5E"/>
      </a:folHlink>
    </a:clrScheme>
    <a:fontScheme name="grndrnd2.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tx2"/>
          </a:buClr>
          <a:buSzPct val="75000"/>
          <a:buFont typeface="Monotype Sorts" charset="2"/>
          <a:buChar char="u"/>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tx2"/>
          </a:buClr>
          <a:buSzPct val="75000"/>
          <a:buFont typeface="Monotype Sorts" charset="2"/>
          <a:buChar char="u"/>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rndrnd2.pp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ndrnd2.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rndrnd2.pp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ndrnd2.pp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ndrnd2.pp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ndrnd2.pp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rndrnd2.pp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AF07EC-D8FF-4F87-9FF2-B4D02522BE40}">
  <ds:schemaRefs>
    <ds:schemaRef ds:uri="http://schemas.microsoft.com/sharepoint/v3/contenttype/forms"/>
  </ds:schemaRefs>
</ds:datastoreItem>
</file>

<file path=customXml/itemProps2.xml><?xml version="1.0" encoding="utf-8"?>
<ds:datastoreItem xmlns:ds="http://schemas.openxmlformats.org/officeDocument/2006/customXml" ds:itemID="{433150E1-E96B-4625-9DA5-42D7DC7466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325DB46-8695-4C90-A819-39B0CE08C18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20090</TotalTime>
  <Words>1175</Words>
  <Application>Microsoft Office PowerPoint</Application>
  <PresentationFormat>Widescreen</PresentationFormat>
  <Paragraphs>246</Paragraphs>
  <Slides>22</Slides>
  <Notes>2</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22</vt:i4>
      </vt:variant>
    </vt:vector>
  </HeadingPairs>
  <TitlesOfParts>
    <vt:vector size="36" baseType="lpstr">
      <vt:lpstr>Arial</vt:lpstr>
      <vt:lpstr>Calibri</vt:lpstr>
      <vt:lpstr>Calibri Light</vt:lpstr>
      <vt:lpstr>Cambria Math</vt:lpstr>
      <vt:lpstr>Lub Dub</vt:lpstr>
      <vt:lpstr>Lub Dub Medium</vt:lpstr>
      <vt:lpstr>Monotype Sorts</vt:lpstr>
      <vt:lpstr>Rockwell</vt:lpstr>
      <vt:lpstr>Times New Roman</vt:lpstr>
      <vt:lpstr>Wingdings</vt:lpstr>
      <vt:lpstr>Office Theme</vt:lpstr>
      <vt:lpstr>1_ISCHEMIA template_10nov2011</vt:lpstr>
      <vt:lpstr>2_Office Theme</vt:lpstr>
      <vt:lpstr>grndrnd2</vt:lpstr>
      <vt:lpstr>International Study of Comparative Health Effectiveness with Medical and Invasive Approaches Primary Report of Quality of Life Outcomes</vt:lpstr>
      <vt:lpstr>ISCHEMIA QoL Research Question</vt:lpstr>
      <vt:lpstr>Study Design</vt:lpstr>
      <vt:lpstr>Interpreting and Stratifying SAQ Scores</vt:lpstr>
      <vt:lpstr>Statistical Methods</vt:lpstr>
      <vt:lpstr>Patient Flow</vt:lpstr>
      <vt:lpstr>Baseline Health Status</vt:lpstr>
      <vt:lpstr>Description of Observed Data</vt:lpstr>
      <vt:lpstr>Description of Observed Data</vt:lpstr>
      <vt:lpstr>Improvement in SAQ Summary Score at 12 Months</vt:lpstr>
      <vt:lpstr>Improvement in SAQ Summary Score at 12 Months</vt:lpstr>
      <vt:lpstr>Primary Outcome: Benefit of Invasive Rx on SAQ Summary Score</vt:lpstr>
      <vt:lpstr>Primary Outcome: Benefit of Invasive Rx on SAQ Summary Score</vt:lpstr>
      <vt:lpstr>Primary Outcome: Benefit of Invasive Rx on SAQ Summary Score</vt:lpstr>
      <vt:lpstr>Primary Outcome: Benefit of Invasive Rx on SAQ Summary Score</vt:lpstr>
      <vt:lpstr>Probability of No Angina by Baseline Angina Frequency</vt:lpstr>
      <vt:lpstr>Limitations</vt:lpstr>
      <vt:lpstr>Conclusions</vt:lpstr>
      <vt:lpstr>Thank you….</vt:lpstr>
      <vt:lpstr>Backup Slides</vt:lpstr>
      <vt:lpstr>SIHD Management after ISCHEMIA</vt:lpstr>
      <vt:lpstr>DISCLOSURES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Morrow, Chris</dc:creator>
  <cp:lastModifiedBy>Cathy Lewis</cp:lastModifiedBy>
  <cp:revision>175</cp:revision>
  <dcterms:created xsi:type="dcterms:W3CDTF">2019-05-23T21:42:11Z</dcterms:created>
  <dcterms:modified xsi:type="dcterms:W3CDTF">2019-11-16T17:57:55Z</dcterms:modified>
</cp:coreProperties>
</file>